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60093"/>
    <a:srgbClr val="FF66FF"/>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81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7554C7D4-6010-45BB-9A00-CEB0A81FEC5F}" type="datetimeFigureOut">
              <a:rPr lang="it-IT" smtClean="0"/>
              <a:t>15/11/2020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2023394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7554C7D4-6010-45BB-9A00-CEB0A81FEC5F}" type="datetimeFigureOut">
              <a:rPr lang="it-IT" smtClean="0"/>
              <a:t>15/11/2020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2636491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it-IT" smtClean="0"/>
              <a:t>Fare clic per modificare lo stile del titolo</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7554C7D4-6010-45BB-9A00-CEB0A81FEC5F}" type="datetimeFigureOut">
              <a:rPr lang="it-IT" smtClean="0"/>
              <a:t>15/11/2020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8666543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it-IT" smtClean="0"/>
              <a:t>Fare clic per modificare lo stile del titolo</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7554C7D4-6010-45BB-9A00-CEB0A81FEC5F}" type="datetimeFigureOut">
              <a:rPr lang="it-IT" smtClean="0"/>
              <a:t>15/11/2020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CF5C64A6-34CD-46A5-B9C5-149089A722DC}" type="slidenum">
              <a:rPr lang="it-IT" smtClean="0"/>
              <a:t>‹N›</a:t>
            </a:fld>
            <a:endParaRPr lang="it-IT"/>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4219572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it-IT" smtClean="0"/>
              <a:t>Fare clic per modificare lo stile del titolo</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7554C7D4-6010-45BB-9A00-CEB0A81FEC5F}" type="datetimeFigureOut">
              <a:rPr lang="it-IT" smtClean="0"/>
              <a:t>15/11/2020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27926867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it-IT" smtClean="0"/>
              <a:t>Fare clic per modificare lo stile del titolo</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3" name="Date Placeholder 2"/>
          <p:cNvSpPr>
            <a:spLocks noGrp="1"/>
          </p:cNvSpPr>
          <p:nvPr>
            <p:ph type="dt" sz="half" idx="10"/>
          </p:nvPr>
        </p:nvSpPr>
        <p:spPr/>
        <p:txBody>
          <a:bodyPr/>
          <a:lstStyle/>
          <a:p>
            <a:fld id="{7554C7D4-6010-45BB-9A00-CEB0A81FEC5F}" type="datetimeFigureOut">
              <a:rPr lang="it-IT" smtClean="0"/>
              <a:t>15/11/2020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5017217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it-IT" smtClean="0"/>
              <a:t>Fare clic per modificare lo stile del titolo</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3" name="Date Placeholder 2"/>
          <p:cNvSpPr>
            <a:spLocks noGrp="1"/>
          </p:cNvSpPr>
          <p:nvPr>
            <p:ph type="dt" sz="half" idx="10"/>
          </p:nvPr>
        </p:nvSpPr>
        <p:spPr/>
        <p:txBody>
          <a:bodyPr/>
          <a:lstStyle/>
          <a:p>
            <a:fld id="{7554C7D4-6010-45BB-9A00-CEB0A81FEC5F}" type="datetimeFigureOut">
              <a:rPr lang="it-IT" smtClean="0"/>
              <a:t>15/11/2020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7256519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7554C7D4-6010-45BB-9A00-CEB0A81FEC5F}" type="datetimeFigureOut">
              <a:rPr lang="it-IT" smtClean="0"/>
              <a:t>15/11/2020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7555326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it-IT" smtClean="0"/>
              <a:t>Fare clic per modificare lo stile del titolo</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7554C7D4-6010-45BB-9A00-CEB0A81FEC5F}" type="datetimeFigureOut">
              <a:rPr lang="it-IT" smtClean="0"/>
              <a:t>15/11/2020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1418025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7554C7D4-6010-45BB-9A00-CEB0A81FEC5F}" type="datetimeFigureOut">
              <a:rPr lang="it-IT" smtClean="0"/>
              <a:t>15/11/2020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1074001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7554C7D4-6010-45BB-9A00-CEB0A81FEC5F}" type="datetimeFigureOut">
              <a:rPr lang="it-IT" smtClean="0"/>
              <a:t>15/11/2020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4073030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it-IT" smtClean="0"/>
              <a:t>Fare clic per modificare lo stile del titolo</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7554C7D4-6010-45BB-9A00-CEB0A81FEC5F}" type="datetimeFigureOut">
              <a:rPr lang="it-IT" smtClean="0"/>
              <a:t>15/11/2020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546874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2" name="Content Placeholder 3"/>
          <p:cNvSpPr>
            <a:spLocks noGrp="1"/>
          </p:cNvSpPr>
          <p:nvPr>
            <p:ph sz="quarter" idx="13"/>
          </p:nvPr>
        </p:nvSpPr>
        <p:spPr>
          <a:xfrm>
            <a:off x="913774" y="3051012"/>
            <a:ext cx="5106027" cy="2740187"/>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3" name="Content Placeholder 5"/>
          <p:cNvSpPr>
            <a:spLocks noGrp="1"/>
          </p:cNvSpPr>
          <p:nvPr>
            <p:ph sz="quarter" idx="14"/>
          </p:nvPr>
        </p:nvSpPr>
        <p:spPr>
          <a:xfrm>
            <a:off x="6172200" y="3051012"/>
            <a:ext cx="5105401" cy="2740187"/>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7554C7D4-6010-45BB-9A00-CEB0A81FEC5F}" type="datetimeFigureOut">
              <a:rPr lang="it-IT" smtClean="0"/>
              <a:t>15/11/2020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441175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7554C7D4-6010-45BB-9A00-CEB0A81FEC5F}" type="datetimeFigureOut">
              <a:rPr lang="it-IT" smtClean="0"/>
              <a:t>15/11/2020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1558772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7554C7D4-6010-45BB-9A00-CEB0A81FEC5F}" type="datetimeFigureOut">
              <a:rPr lang="it-IT" smtClean="0"/>
              <a:t>15/11/2020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3170678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it-IT" smtClean="0"/>
              <a:t>Fare clic per modificare lo stile del titolo</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7554C7D4-6010-45BB-9A00-CEB0A81FEC5F}" type="datetimeFigureOut">
              <a:rPr lang="it-IT" smtClean="0"/>
              <a:t>15/11/2020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1652018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7554C7D4-6010-45BB-9A00-CEB0A81FEC5F}" type="datetimeFigureOut">
              <a:rPr lang="it-IT" smtClean="0"/>
              <a:t>15/11/2020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CF5C64A6-34CD-46A5-B9C5-149089A722DC}" type="slidenum">
              <a:rPr lang="it-IT" smtClean="0"/>
              <a:t>‹N›</a:t>
            </a:fld>
            <a:endParaRPr lang="it-IT"/>
          </a:p>
        </p:txBody>
      </p:sp>
    </p:spTree>
    <p:extLst>
      <p:ext uri="{BB962C8B-B14F-4D97-AF65-F5344CB8AC3E}">
        <p14:creationId xmlns:p14="http://schemas.microsoft.com/office/powerpoint/2010/main" val="3069176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7554C7D4-6010-45BB-9A00-CEB0A81FEC5F}" type="datetimeFigureOut">
              <a:rPr lang="it-IT" smtClean="0"/>
              <a:t>15/11/2020</a:t>
            </a:fld>
            <a:endParaRPr lang="it-IT"/>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it-IT"/>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CF5C64A6-34CD-46A5-B9C5-149089A722DC}" type="slidenum">
              <a:rPr lang="it-IT" smtClean="0"/>
              <a:t>‹N›</a:t>
            </a:fld>
            <a:endParaRPr lang="it-IT"/>
          </a:p>
        </p:txBody>
      </p:sp>
    </p:spTree>
    <p:extLst>
      <p:ext uri="{BB962C8B-B14F-4D97-AF65-F5344CB8AC3E}">
        <p14:creationId xmlns:p14="http://schemas.microsoft.com/office/powerpoint/2010/main" val="716027772"/>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965916" y="592428"/>
            <a:ext cx="9251323" cy="5100034"/>
          </a:xfrm>
        </p:spPr>
        <p:txBody>
          <a:bodyPr>
            <a:normAutofit/>
          </a:bodyPr>
          <a:lstStyle/>
          <a:p>
            <a:r>
              <a:rPr lang="it-IT" sz="7300" dirty="0" smtClean="0">
                <a:solidFill>
                  <a:srgbClr val="FF0000"/>
                </a:solidFill>
                <a:latin typeface="Algerian" panose="04020705040A02060702" pitchFamily="82" charset="0"/>
              </a:rPr>
              <a:t>-La cura- </a:t>
            </a:r>
            <a:br>
              <a:rPr lang="it-IT" sz="7300" dirty="0" smtClean="0">
                <a:solidFill>
                  <a:srgbClr val="FF0000"/>
                </a:solidFill>
                <a:latin typeface="Algerian" panose="04020705040A02060702" pitchFamily="82" charset="0"/>
              </a:rPr>
            </a:br>
            <a:r>
              <a:rPr lang="it-IT" sz="7300" dirty="0" smtClean="0">
                <a:solidFill>
                  <a:srgbClr val="FF0000"/>
                </a:solidFill>
                <a:latin typeface="Algerian" panose="04020705040A02060702" pitchFamily="82" charset="0"/>
              </a:rPr>
              <a:t/>
            </a:r>
            <a:br>
              <a:rPr lang="it-IT" sz="7300" dirty="0" smtClean="0">
                <a:solidFill>
                  <a:srgbClr val="FF0000"/>
                </a:solidFill>
                <a:latin typeface="Algerian" panose="04020705040A02060702" pitchFamily="82" charset="0"/>
              </a:rPr>
            </a:br>
            <a:r>
              <a:rPr lang="it-IT" dirty="0" smtClean="0">
                <a:latin typeface="Arial Unicode MS" panose="020B0604020202020204" pitchFamily="34" charset="-128"/>
                <a:ea typeface="Arial Unicode MS" panose="020B0604020202020204" pitchFamily="34" charset="-128"/>
                <a:cs typeface="Arial Unicode MS" panose="020B0604020202020204" pitchFamily="34" charset="-128"/>
              </a:rPr>
              <a:t>di Franco Battiato</a:t>
            </a:r>
            <a:br>
              <a:rPr lang="it-IT" dirty="0" smtClean="0">
                <a:latin typeface="Arial Unicode MS" panose="020B0604020202020204" pitchFamily="34" charset="-128"/>
                <a:ea typeface="Arial Unicode MS" panose="020B0604020202020204" pitchFamily="34" charset="-128"/>
                <a:cs typeface="Arial Unicode MS" panose="020B0604020202020204" pitchFamily="34" charset="-128"/>
              </a:rPr>
            </a:br>
            <a:r>
              <a:rPr lang="it-IT" dirty="0"/>
              <a:t/>
            </a:r>
            <a:br>
              <a:rPr lang="it-IT" dirty="0"/>
            </a:br>
            <a:r>
              <a:rPr lang="it-IT" sz="4000" dirty="0" smtClean="0"/>
              <a:t>tratto dall’album L’Imboscata,1996 </a:t>
            </a:r>
            <a:endParaRPr lang="it-IT" sz="4000" dirty="0"/>
          </a:p>
        </p:txBody>
      </p:sp>
      <p:pic>
        <p:nvPicPr>
          <p:cNvPr id="3" name="La cura - Franco Battiat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pic>
        <p:nvPicPr>
          <p:cNvPr id="4" name="La cura - Franco Battiat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pic>
        <p:nvPicPr>
          <p:cNvPr id="5" name="La cura - Franco Battiat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6150759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 fill="hold" display="0">
                  <p:stCondLst>
                    <p:cond delay="indefinite"/>
                  </p:stCondLst>
                  <p:endCondLst>
                    <p:cond evt="onStopAudio" delay="0">
                      <p:tgtEl>
                        <p:sldTgt/>
                      </p:tgtEl>
                    </p:cond>
                  </p:endCondLst>
                </p:cTn>
                <p:tgtEl>
                  <p:spTgt spid="3"/>
                </p:tgtEl>
              </p:cMediaNode>
            </p:audio>
            <p:audio>
              <p:cMediaNode vol="80000" numSld="999">
                <p:cTn id="11" repeatCount="indefinite" fill="hold" display="0">
                  <p:stCondLst>
                    <p:cond delay="indefinite"/>
                  </p:stCondLst>
                  <p:endCondLst>
                    <p:cond evt="onStopAudio" delay="0">
                      <p:tgtEl>
                        <p:sldTgt/>
                      </p:tgtEl>
                    </p:cond>
                  </p:endCondLst>
                </p:cTn>
                <p:tgtEl>
                  <p:spTgt spid="4"/>
                </p:tgtEl>
              </p:cMediaNode>
            </p:audio>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621392" fill="hold"/>
                                        <p:tgtEl>
                                          <p:spTgt spid="5"/>
                                        </p:tgtEl>
                                      </p:cBhvr>
                                    </p:cmd>
                                  </p:childTnLst>
                                </p:cTn>
                              </p:par>
                            </p:childTnLst>
                          </p:cTn>
                        </p:par>
                      </p:childTnLst>
                    </p:cTn>
                  </p:par>
                </p:childTnLst>
              </p:cTn>
              <p:nextCondLst>
                <p:cond evt="onClick" delay="0">
                  <p:tgtEl>
                    <p:spTgt spid="5"/>
                  </p:tgtEl>
                </p:cond>
              </p:nextCondLst>
            </p:seq>
            <p:audio>
              <p:cMediaNode vol="80000">
                <p:cTn id="1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quarter" idx="13"/>
          </p:nvPr>
        </p:nvSpPr>
        <p:spPr/>
        <p:txBody>
          <a:bodyPr>
            <a:normAutofit fontScale="92500" lnSpcReduction="10000"/>
          </a:bodyPr>
          <a:lstStyle/>
          <a:p>
            <a:pPr marL="0" indent="0">
              <a:buNone/>
            </a:pPr>
            <a:endParaRPr lang="it-IT" dirty="0" smtClean="0"/>
          </a:p>
          <a:p>
            <a:pPr marL="0" indent="0">
              <a:buNone/>
            </a:pPr>
            <a:endParaRPr lang="it-IT" dirty="0"/>
          </a:p>
          <a:p>
            <a:pPr marL="0" indent="0">
              <a:buNone/>
            </a:pPr>
            <a:endParaRPr lang="it-IT" dirty="0" smtClean="0">
              <a:solidFill>
                <a:srgbClr val="D60093"/>
              </a:solidFill>
            </a:endParaRPr>
          </a:p>
          <a:p>
            <a:pPr marL="0" indent="0" algn="ctr">
              <a:buNone/>
            </a:pPr>
            <a:r>
              <a:rPr lang="it-IT" dirty="0">
                <a:solidFill>
                  <a:srgbClr val="D60093"/>
                </a:solidFill>
              </a:rPr>
              <a:t> </a:t>
            </a:r>
            <a:r>
              <a:rPr lang="it-IT" dirty="0" smtClean="0">
                <a:solidFill>
                  <a:srgbClr val="D60093"/>
                </a:solidFill>
                <a:latin typeface="Copperplate Gothic Bold" panose="020E0705020206020404" pitchFamily="34" charset="0"/>
              </a:rPr>
              <a:t>« Date, date quanto potete, e potete sempre dare qualcosa, non </a:t>
            </a:r>
            <a:r>
              <a:rPr lang="it-IT" dirty="0" err="1" smtClean="0">
                <a:solidFill>
                  <a:srgbClr val="D60093"/>
                </a:solidFill>
                <a:latin typeface="Copperplate Gothic Bold" panose="020E0705020206020404" pitchFamily="34" charset="0"/>
              </a:rPr>
              <a:t>foss’altro</a:t>
            </a:r>
            <a:r>
              <a:rPr lang="it-IT" dirty="0" smtClean="0">
                <a:solidFill>
                  <a:srgbClr val="D60093"/>
                </a:solidFill>
                <a:latin typeface="Copperplate Gothic Bold" panose="020E0705020206020404" pitchFamily="34" charset="0"/>
              </a:rPr>
              <a:t> che gentilezza.»</a:t>
            </a:r>
          </a:p>
          <a:p>
            <a:pPr marL="0" indent="0" algn="ctr">
              <a:buNone/>
            </a:pPr>
            <a:r>
              <a:rPr lang="it-IT" dirty="0" smtClean="0">
                <a:solidFill>
                  <a:srgbClr val="D60093"/>
                </a:solidFill>
                <a:latin typeface="Copperplate Gothic Bold" panose="020E0705020206020404" pitchFamily="34" charset="0"/>
              </a:rPr>
              <a:t>Cit. Anne Frank</a:t>
            </a:r>
          </a:p>
          <a:p>
            <a:pPr marL="0" indent="0" algn="ctr">
              <a:buNone/>
            </a:pPr>
            <a:endParaRPr lang="it-IT" dirty="0" smtClean="0">
              <a:solidFill>
                <a:srgbClr val="0000FF"/>
              </a:solidFill>
              <a:latin typeface="Baskerville Old Face" panose="02020602080505020303" pitchFamily="18" charset="0"/>
            </a:endParaRPr>
          </a:p>
          <a:p>
            <a:pPr marL="0" indent="0" algn="ctr">
              <a:buNone/>
            </a:pPr>
            <a:r>
              <a:rPr lang="it-IT" dirty="0" smtClean="0">
                <a:solidFill>
                  <a:srgbClr val="0000FF"/>
                </a:solidFill>
                <a:latin typeface="Baskerville Old Face" panose="02020602080505020303" pitchFamily="18" charset="0"/>
              </a:rPr>
              <a:t>Tommaso </a:t>
            </a:r>
            <a:r>
              <a:rPr lang="it-IT" dirty="0" err="1" smtClean="0">
                <a:solidFill>
                  <a:srgbClr val="0000FF"/>
                </a:solidFill>
                <a:latin typeface="Baskerville Old Face" panose="02020602080505020303" pitchFamily="18" charset="0"/>
              </a:rPr>
              <a:t>Aldighieri</a:t>
            </a:r>
            <a:endParaRPr lang="it-IT" dirty="0" smtClean="0">
              <a:solidFill>
                <a:srgbClr val="0000FF"/>
              </a:solidFill>
              <a:latin typeface="Baskerville Old Face" panose="02020602080505020303" pitchFamily="18" charset="0"/>
            </a:endParaRPr>
          </a:p>
        </p:txBody>
      </p:sp>
    </p:spTree>
    <p:extLst>
      <p:ext uri="{BB962C8B-B14F-4D97-AF65-F5344CB8AC3E}">
        <p14:creationId xmlns:p14="http://schemas.microsoft.com/office/powerpoint/2010/main" val="42112165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quarter" idx="13"/>
          </p:nvPr>
        </p:nvSpPr>
        <p:spPr>
          <a:xfrm>
            <a:off x="681256" y="447586"/>
            <a:ext cx="10515600" cy="4351338"/>
          </a:xfrm>
        </p:spPr>
        <p:txBody>
          <a:bodyPr/>
          <a:lstStyle/>
          <a:p>
            <a:pPr marL="0" indent="0" algn="ctr">
              <a:buNone/>
            </a:pPr>
            <a:r>
              <a:rPr lang="it-IT" dirty="0" smtClean="0">
                <a:solidFill>
                  <a:srgbClr val="6666FF"/>
                </a:solidFill>
              </a:rPr>
              <a:t>Quello che canta Battiato è l’amore nella sua forma più alta :</a:t>
            </a:r>
          </a:p>
          <a:p>
            <a:pPr marL="0" indent="0" algn="ctr">
              <a:buNone/>
            </a:pPr>
            <a:r>
              <a:rPr lang="it-IT" dirty="0" smtClean="0">
                <a:solidFill>
                  <a:srgbClr val="6666FF"/>
                </a:solidFill>
              </a:rPr>
              <a:t>Il cantante  si rivolge ad un interlocutore indefinito (figlio, fratello, marito, amico), che può essere interpretato da ognuno di noi in modo diverso, al quale promette di dedicare ogni energia della sua </a:t>
            </a:r>
            <a:r>
              <a:rPr lang="it-IT" dirty="0" err="1" smtClean="0">
                <a:solidFill>
                  <a:srgbClr val="6666FF"/>
                </a:solidFill>
              </a:rPr>
              <a:t>vitA</a:t>
            </a:r>
            <a:r>
              <a:rPr lang="it-IT" dirty="0" smtClean="0">
                <a:solidFill>
                  <a:srgbClr val="6666FF"/>
                </a:solidFill>
              </a:rPr>
              <a:t> .</a:t>
            </a:r>
            <a:endParaRPr lang="it-IT" dirty="0">
              <a:solidFill>
                <a:srgbClr val="6666FF"/>
              </a:solidFill>
            </a:endParaRPr>
          </a:p>
          <a:p>
            <a:pPr marL="0" indent="0" algn="ctr">
              <a:buNone/>
            </a:pPr>
            <a:r>
              <a:rPr lang="it-IT" dirty="0" smtClean="0">
                <a:solidFill>
                  <a:srgbClr val="6666FF"/>
                </a:solidFill>
              </a:rPr>
              <a:t>ADDIRITTURA POTREBBE ESSERE DIO STESSO, NELLA SUA INFINITA BONTA’, CHE SI RIVOLGE ALL’UOMO.</a:t>
            </a:r>
            <a:endParaRPr lang="it-IT" dirty="0"/>
          </a:p>
        </p:txBody>
      </p:sp>
      <p:pic>
        <p:nvPicPr>
          <p:cNvPr id="5" name="Immagine 4"/>
          <p:cNvPicPr>
            <a:picLocks noChangeAspect="1"/>
          </p:cNvPicPr>
          <p:nvPr/>
        </p:nvPicPr>
        <p:blipFill>
          <a:blip r:embed="rId2"/>
          <a:stretch>
            <a:fillRect/>
          </a:stretch>
        </p:blipFill>
        <p:spPr>
          <a:xfrm>
            <a:off x="3524410" y="3289328"/>
            <a:ext cx="4829292" cy="3019191"/>
          </a:xfrm>
          <a:prstGeom prst="rect">
            <a:avLst/>
          </a:prstGeom>
        </p:spPr>
      </p:pic>
    </p:spTree>
    <p:extLst>
      <p:ext uri="{BB962C8B-B14F-4D97-AF65-F5344CB8AC3E}">
        <p14:creationId xmlns:p14="http://schemas.microsoft.com/office/powerpoint/2010/main" val="23189400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quarter" idx="13"/>
          </p:nvPr>
        </p:nvSpPr>
        <p:spPr/>
        <p:txBody>
          <a:bodyPr>
            <a:normAutofit lnSpcReduction="10000"/>
          </a:bodyPr>
          <a:lstStyle/>
          <a:p>
            <a:pPr marL="0" indent="0">
              <a:buNone/>
            </a:pPr>
            <a:r>
              <a:rPr lang="it-IT" dirty="0" smtClean="0">
                <a:solidFill>
                  <a:srgbClr val="FF0000"/>
                </a:solidFill>
                <a:latin typeface="Informal Roman" panose="030604020304060B0204" pitchFamily="66" charset="0"/>
              </a:rPr>
              <a:t>Ti proteggerò </a:t>
            </a:r>
            <a:r>
              <a:rPr lang="it-IT" dirty="0" smtClean="0">
                <a:latin typeface="Informal Roman" panose="030604020304060B0204" pitchFamily="66" charset="0"/>
              </a:rPr>
              <a:t>dalle paure delle ipocondrie</a:t>
            </a:r>
          </a:p>
          <a:p>
            <a:pPr marL="0" indent="0">
              <a:buNone/>
            </a:pPr>
            <a:r>
              <a:rPr lang="it-IT" dirty="0" smtClean="0">
                <a:latin typeface="Informal Roman" panose="030604020304060B0204" pitchFamily="66" charset="0"/>
              </a:rPr>
              <a:t>Dai turbamenti che da oggi incontrerai per la tua via</a:t>
            </a:r>
          </a:p>
          <a:p>
            <a:pPr marL="0" indent="0">
              <a:buNone/>
            </a:pPr>
            <a:r>
              <a:rPr lang="it-IT" dirty="0" smtClean="0">
                <a:latin typeface="Informal Roman" panose="030604020304060B0204" pitchFamily="66" charset="0"/>
              </a:rPr>
              <a:t>Dalle ingiustizie e dagli inganni del tuo tempo</a:t>
            </a:r>
          </a:p>
          <a:p>
            <a:pPr marL="0" indent="0">
              <a:buNone/>
            </a:pPr>
            <a:r>
              <a:rPr lang="it-IT" dirty="0" smtClean="0">
                <a:latin typeface="Informal Roman" panose="030604020304060B0204" pitchFamily="66" charset="0"/>
              </a:rPr>
              <a:t>Dai fallimenti che per tua natura normalmente attirerai</a:t>
            </a:r>
          </a:p>
          <a:p>
            <a:pPr marL="0" indent="0">
              <a:buNone/>
            </a:pPr>
            <a:endParaRPr lang="it-IT" dirty="0">
              <a:latin typeface="Informal Roman" panose="030604020304060B0204" pitchFamily="66" charset="0"/>
            </a:endParaRPr>
          </a:p>
          <a:p>
            <a:pPr marL="0" indent="0">
              <a:buNone/>
            </a:pPr>
            <a:r>
              <a:rPr lang="it-IT" dirty="0" smtClean="0"/>
              <a:t>- Ti proteggerò…-  sono queste le parole con cui si apre la canzone; il narratore promette di proteggere ed aiutare l’altro, soprattutto nelle difficoltà e nei momenti più critici.</a:t>
            </a:r>
          </a:p>
          <a:p>
            <a:pPr marL="0" indent="0">
              <a:buNone/>
            </a:pPr>
            <a:endParaRPr lang="it-IT" dirty="0"/>
          </a:p>
        </p:txBody>
      </p:sp>
    </p:spTree>
    <p:extLst>
      <p:ext uri="{BB962C8B-B14F-4D97-AF65-F5344CB8AC3E}">
        <p14:creationId xmlns:p14="http://schemas.microsoft.com/office/powerpoint/2010/main" val="26730743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quarter" idx="13"/>
          </p:nvPr>
        </p:nvSpPr>
        <p:spPr>
          <a:xfrm>
            <a:off x="739346" y="1640274"/>
            <a:ext cx="10515600" cy="4351338"/>
          </a:xfrm>
        </p:spPr>
        <p:txBody>
          <a:bodyPr/>
          <a:lstStyle/>
          <a:p>
            <a:pPr marL="0" indent="0">
              <a:buNone/>
            </a:pPr>
            <a:r>
              <a:rPr lang="it-IT" dirty="0" smtClean="0">
                <a:solidFill>
                  <a:srgbClr val="FF0000"/>
                </a:solidFill>
                <a:latin typeface="Informal Roman" panose="030604020304060B0204" pitchFamily="66" charset="0"/>
              </a:rPr>
              <a:t>Ti solleverò </a:t>
            </a:r>
            <a:r>
              <a:rPr lang="it-IT" dirty="0" smtClean="0">
                <a:latin typeface="Informal Roman" panose="030604020304060B0204" pitchFamily="66" charset="0"/>
              </a:rPr>
              <a:t>dai dolori e dai tuoi sbalzi d'umore</a:t>
            </a:r>
          </a:p>
          <a:p>
            <a:pPr marL="0" indent="0">
              <a:buNone/>
            </a:pPr>
            <a:r>
              <a:rPr lang="it-IT" dirty="0" smtClean="0">
                <a:latin typeface="Informal Roman" panose="030604020304060B0204" pitchFamily="66" charset="0"/>
              </a:rPr>
              <a:t>Dalle ossessioni delle tue manie</a:t>
            </a:r>
          </a:p>
          <a:p>
            <a:pPr marL="0" indent="0">
              <a:buNone/>
            </a:pPr>
            <a:r>
              <a:rPr lang="it-IT" dirty="0" smtClean="0">
                <a:latin typeface="Informal Roman" panose="030604020304060B0204" pitchFamily="66" charset="0"/>
              </a:rPr>
              <a:t>Supererò le correnti gravitazionali</a:t>
            </a:r>
          </a:p>
          <a:p>
            <a:pPr marL="0" indent="0">
              <a:buNone/>
            </a:pPr>
            <a:r>
              <a:rPr lang="it-IT" dirty="0" smtClean="0">
                <a:latin typeface="Informal Roman" panose="030604020304060B0204" pitchFamily="66" charset="0"/>
              </a:rPr>
              <a:t>Lo spazio e la luce per non farti invecchiare</a:t>
            </a:r>
          </a:p>
          <a:p>
            <a:pPr marL="0" indent="0">
              <a:buNone/>
            </a:pPr>
            <a:endParaRPr lang="it-IT" dirty="0" smtClean="0">
              <a:latin typeface="Informal Roman" panose="030604020304060B0204" pitchFamily="66" charset="0"/>
            </a:endParaRPr>
          </a:p>
          <a:p>
            <a:pPr marL="0" indent="0">
              <a:buNone/>
            </a:pPr>
            <a:r>
              <a:rPr lang="it-IT" dirty="0" smtClean="0"/>
              <a:t>- Ti solleverò…-  l’amore e la gentilezza consistono anche e soprattutto </a:t>
            </a:r>
            <a:r>
              <a:rPr lang="it-IT" dirty="0" err="1" smtClean="0"/>
              <a:t>NEl</a:t>
            </a:r>
            <a:r>
              <a:rPr lang="it-IT" dirty="0" smtClean="0"/>
              <a:t> comprendere i difetti dell’altro, accettandoli e continuando ad amare nonostante questi.</a:t>
            </a:r>
          </a:p>
          <a:p>
            <a:pPr marL="0" indent="0">
              <a:buNone/>
            </a:pPr>
            <a:endParaRPr lang="it-IT" dirty="0">
              <a:latin typeface="Informal Roman" panose="030604020304060B0204" pitchFamily="66" charset="0"/>
            </a:endParaRPr>
          </a:p>
        </p:txBody>
      </p:sp>
    </p:spTree>
    <p:extLst>
      <p:ext uri="{BB962C8B-B14F-4D97-AF65-F5344CB8AC3E}">
        <p14:creationId xmlns:p14="http://schemas.microsoft.com/office/powerpoint/2010/main" val="28276775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quarter" idx="13"/>
          </p:nvPr>
        </p:nvSpPr>
        <p:spPr/>
        <p:txBody>
          <a:bodyPr/>
          <a:lstStyle/>
          <a:p>
            <a:pPr marL="0" indent="0">
              <a:buNone/>
            </a:pPr>
            <a:r>
              <a:rPr lang="it-IT" dirty="0" smtClean="0">
                <a:latin typeface="Informal Roman" panose="030604020304060B0204" pitchFamily="66" charset="0"/>
              </a:rPr>
              <a:t>E guarirai da tutte le malattie</a:t>
            </a:r>
          </a:p>
          <a:p>
            <a:pPr marL="0" indent="0">
              <a:buNone/>
            </a:pPr>
            <a:r>
              <a:rPr lang="it-IT" dirty="0" smtClean="0">
                <a:latin typeface="Informal Roman" panose="030604020304060B0204" pitchFamily="66" charset="0"/>
              </a:rPr>
              <a:t>Perché sei un essere speciale</a:t>
            </a:r>
          </a:p>
          <a:p>
            <a:pPr marL="0" indent="0">
              <a:buNone/>
            </a:pPr>
            <a:r>
              <a:rPr lang="it-IT" dirty="0" smtClean="0">
                <a:latin typeface="Informal Roman" panose="030604020304060B0204" pitchFamily="66" charset="0"/>
              </a:rPr>
              <a:t>Ed io, avrò </a:t>
            </a:r>
            <a:r>
              <a:rPr lang="it-IT" dirty="0" smtClean="0">
                <a:solidFill>
                  <a:srgbClr val="FF0000"/>
                </a:solidFill>
                <a:latin typeface="Informal Roman" panose="030604020304060B0204" pitchFamily="66" charset="0"/>
              </a:rPr>
              <a:t>cura</a:t>
            </a:r>
            <a:r>
              <a:rPr lang="it-IT" dirty="0" smtClean="0">
                <a:latin typeface="Informal Roman" panose="030604020304060B0204" pitchFamily="66" charset="0"/>
              </a:rPr>
              <a:t> di te</a:t>
            </a:r>
          </a:p>
          <a:p>
            <a:pPr marL="0" indent="0">
              <a:buNone/>
            </a:pPr>
            <a:endParaRPr lang="it-IT" dirty="0" smtClean="0">
              <a:latin typeface="Informal Roman" panose="030604020304060B0204" pitchFamily="66" charset="0"/>
            </a:endParaRPr>
          </a:p>
          <a:p>
            <a:pPr marL="0" indent="0">
              <a:buNone/>
            </a:pPr>
            <a:r>
              <a:rPr lang="it-IT" dirty="0" smtClean="0"/>
              <a:t>La parola chiave di questa canzone è CURA…prendersi cura di un’altra persona è l’atto di amore più profondo, così come riconoscere l’altro come essere speciale, cioè il suo valore e la sua unicità.</a:t>
            </a:r>
            <a:endParaRPr lang="it-IT" dirty="0"/>
          </a:p>
        </p:txBody>
      </p:sp>
    </p:spTree>
    <p:extLst>
      <p:ext uri="{BB962C8B-B14F-4D97-AF65-F5344CB8AC3E}">
        <p14:creationId xmlns:p14="http://schemas.microsoft.com/office/powerpoint/2010/main" val="39584224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quarter" idx="13"/>
          </p:nvPr>
        </p:nvSpPr>
        <p:spPr>
          <a:xfrm>
            <a:off x="875269" y="1393139"/>
            <a:ext cx="10515600" cy="4908807"/>
          </a:xfrm>
        </p:spPr>
        <p:txBody>
          <a:bodyPr>
            <a:normAutofit/>
          </a:bodyPr>
          <a:lstStyle/>
          <a:p>
            <a:pPr marL="0" indent="0">
              <a:buNone/>
            </a:pPr>
            <a:r>
              <a:rPr lang="it-IT" dirty="0" smtClean="0">
                <a:latin typeface="Informal Roman" panose="030604020304060B0204" pitchFamily="66" charset="0"/>
              </a:rPr>
              <a:t>Vagavo per i campi del Tennessee</a:t>
            </a:r>
          </a:p>
          <a:p>
            <a:pPr marL="0" indent="0">
              <a:buNone/>
            </a:pPr>
            <a:r>
              <a:rPr lang="it-IT" dirty="0" smtClean="0">
                <a:latin typeface="Informal Roman" panose="030604020304060B0204" pitchFamily="66" charset="0"/>
              </a:rPr>
              <a:t>Come vi ero arrivato, chissà</a:t>
            </a:r>
          </a:p>
          <a:p>
            <a:pPr marL="0" indent="0">
              <a:buNone/>
            </a:pPr>
            <a:r>
              <a:rPr lang="it-IT" dirty="0" smtClean="0">
                <a:latin typeface="Informal Roman" panose="030604020304060B0204" pitchFamily="66" charset="0"/>
              </a:rPr>
              <a:t>Non hai fiori bianchi per me?</a:t>
            </a:r>
          </a:p>
          <a:p>
            <a:pPr marL="0" indent="0">
              <a:buNone/>
            </a:pPr>
            <a:r>
              <a:rPr lang="it-IT" dirty="0" smtClean="0">
                <a:latin typeface="Informal Roman" panose="030604020304060B0204" pitchFamily="66" charset="0"/>
              </a:rPr>
              <a:t>Più veloci di aquile i miei sogni</a:t>
            </a:r>
          </a:p>
          <a:p>
            <a:pPr marL="0" indent="0">
              <a:buNone/>
            </a:pPr>
            <a:r>
              <a:rPr lang="it-IT" dirty="0" smtClean="0">
                <a:latin typeface="Informal Roman" panose="030604020304060B0204" pitchFamily="66" charset="0"/>
              </a:rPr>
              <a:t>Attraversano il mare…</a:t>
            </a:r>
            <a:endParaRPr lang="it-IT" dirty="0" smtClean="0">
              <a:solidFill>
                <a:srgbClr val="FF0000"/>
              </a:solidFill>
              <a:latin typeface="Informal Roman" panose="030604020304060B0204" pitchFamily="66" charset="0"/>
            </a:endParaRPr>
          </a:p>
          <a:p>
            <a:pPr marL="0" indent="0">
              <a:buNone/>
            </a:pPr>
            <a:endParaRPr lang="it-IT" dirty="0" smtClean="0">
              <a:latin typeface="Informal Roman" panose="030604020304060B0204" pitchFamily="66" charset="0"/>
            </a:endParaRPr>
          </a:p>
          <a:p>
            <a:pPr marL="0" indent="0">
              <a:buNone/>
            </a:pPr>
            <a:endParaRPr lang="it-IT" dirty="0" smtClean="0">
              <a:latin typeface="Informal Roman" panose="030604020304060B0204" pitchFamily="66" charset="0"/>
            </a:endParaRPr>
          </a:p>
          <a:p>
            <a:pPr marL="0" indent="0">
              <a:buNone/>
            </a:pPr>
            <a:endParaRPr lang="it-IT" dirty="0">
              <a:latin typeface="Informal Roman" panose="030604020304060B0204" pitchFamily="66" charset="0"/>
            </a:endParaRPr>
          </a:p>
        </p:txBody>
      </p:sp>
      <p:pic>
        <p:nvPicPr>
          <p:cNvPr id="4" name="Immagine 3"/>
          <p:cNvPicPr>
            <a:picLocks noChangeAspect="1"/>
          </p:cNvPicPr>
          <p:nvPr/>
        </p:nvPicPr>
        <p:blipFill>
          <a:blip r:embed="rId2"/>
          <a:stretch>
            <a:fillRect/>
          </a:stretch>
        </p:blipFill>
        <p:spPr>
          <a:xfrm>
            <a:off x="5029200" y="3930995"/>
            <a:ext cx="3161269" cy="2370951"/>
          </a:xfrm>
          <a:prstGeom prst="rect">
            <a:avLst/>
          </a:prstGeom>
        </p:spPr>
      </p:pic>
      <p:pic>
        <p:nvPicPr>
          <p:cNvPr id="5" name="Immagine 4"/>
          <p:cNvPicPr>
            <a:picLocks noChangeAspect="1"/>
          </p:cNvPicPr>
          <p:nvPr/>
        </p:nvPicPr>
        <p:blipFill>
          <a:blip r:embed="rId3"/>
          <a:stretch>
            <a:fillRect/>
          </a:stretch>
        </p:blipFill>
        <p:spPr>
          <a:xfrm>
            <a:off x="7383420" y="358905"/>
            <a:ext cx="4318429" cy="2303162"/>
          </a:xfrm>
          <a:prstGeom prst="rect">
            <a:avLst/>
          </a:prstGeom>
        </p:spPr>
      </p:pic>
    </p:spTree>
    <p:extLst>
      <p:ext uri="{BB962C8B-B14F-4D97-AF65-F5344CB8AC3E}">
        <p14:creationId xmlns:p14="http://schemas.microsoft.com/office/powerpoint/2010/main" val="9858368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quarter" idx="13"/>
          </p:nvPr>
        </p:nvSpPr>
        <p:spPr/>
        <p:txBody>
          <a:bodyPr>
            <a:normAutofit lnSpcReduction="10000"/>
          </a:bodyPr>
          <a:lstStyle/>
          <a:p>
            <a:pPr marL="0" indent="0">
              <a:buNone/>
            </a:pPr>
            <a:r>
              <a:rPr lang="it-IT" dirty="0" smtClean="0">
                <a:latin typeface="Informal Roman" panose="030604020304060B0204" pitchFamily="66" charset="0"/>
              </a:rPr>
              <a:t>Ti porterò soprattutto il silenzio e la </a:t>
            </a:r>
            <a:r>
              <a:rPr lang="it-IT" dirty="0" smtClean="0">
                <a:solidFill>
                  <a:srgbClr val="FF0000"/>
                </a:solidFill>
                <a:latin typeface="Informal Roman" panose="030604020304060B0204" pitchFamily="66" charset="0"/>
              </a:rPr>
              <a:t>pazienza</a:t>
            </a:r>
          </a:p>
          <a:p>
            <a:pPr marL="0" indent="0">
              <a:buNone/>
            </a:pPr>
            <a:r>
              <a:rPr lang="it-IT" dirty="0" smtClean="0">
                <a:solidFill>
                  <a:srgbClr val="FF0000"/>
                </a:solidFill>
                <a:latin typeface="Informal Roman" panose="030604020304060B0204" pitchFamily="66" charset="0"/>
              </a:rPr>
              <a:t>Percorreremo assieme </a:t>
            </a:r>
            <a:r>
              <a:rPr lang="it-IT" dirty="0" smtClean="0">
                <a:latin typeface="Informal Roman" panose="030604020304060B0204" pitchFamily="66" charset="0"/>
              </a:rPr>
              <a:t>le vie che portano all'essenza</a:t>
            </a:r>
          </a:p>
          <a:p>
            <a:pPr marL="0" indent="0">
              <a:buNone/>
            </a:pPr>
            <a:r>
              <a:rPr lang="it-IT" dirty="0" smtClean="0">
                <a:latin typeface="Informal Roman" panose="030604020304060B0204" pitchFamily="66" charset="0"/>
              </a:rPr>
              <a:t>I profumi d'amore inebrieranno i nostri corpi</a:t>
            </a:r>
          </a:p>
          <a:p>
            <a:pPr marL="0" indent="0">
              <a:buNone/>
            </a:pPr>
            <a:r>
              <a:rPr lang="it-IT" dirty="0" smtClean="0">
                <a:latin typeface="Informal Roman" panose="030604020304060B0204" pitchFamily="66" charset="0"/>
              </a:rPr>
              <a:t>La bonaccia d'agosto non calmerà i nostri sensi</a:t>
            </a:r>
          </a:p>
          <a:p>
            <a:pPr marL="0" indent="0">
              <a:buNone/>
            </a:pPr>
            <a:endParaRPr lang="it-IT" dirty="0">
              <a:latin typeface="Informal Roman" panose="030604020304060B0204" pitchFamily="66" charset="0"/>
            </a:endParaRPr>
          </a:p>
          <a:p>
            <a:pPr marL="0" indent="0">
              <a:buNone/>
            </a:pPr>
            <a:r>
              <a:rPr lang="it-IT" dirty="0" smtClean="0"/>
              <a:t>La pazienza è una forma molto importante di gentilezza, in tutti i tipi di rapporti umani; inoltre l’autore sottolinea che questo percorso verrà fatto insieme, mai separati.</a:t>
            </a:r>
            <a:endParaRPr lang="it-IT" dirty="0"/>
          </a:p>
        </p:txBody>
      </p:sp>
    </p:spTree>
    <p:extLst>
      <p:ext uri="{BB962C8B-B14F-4D97-AF65-F5344CB8AC3E}">
        <p14:creationId xmlns:p14="http://schemas.microsoft.com/office/powerpoint/2010/main" val="12890891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quarter" idx="13"/>
          </p:nvPr>
        </p:nvSpPr>
        <p:spPr/>
        <p:txBody>
          <a:bodyPr/>
          <a:lstStyle/>
          <a:p>
            <a:pPr marL="0" indent="0">
              <a:buNone/>
            </a:pPr>
            <a:r>
              <a:rPr lang="it-IT" dirty="0" smtClean="0">
                <a:latin typeface="Informal Roman" panose="030604020304060B0204" pitchFamily="66" charset="0"/>
              </a:rPr>
              <a:t>Tesserò i tuoi capelli come trame di un canto</a:t>
            </a:r>
          </a:p>
          <a:p>
            <a:pPr marL="0" indent="0">
              <a:buNone/>
            </a:pPr>
            <a:r>
              <a:rPr lang="it-IT" dirty="0" smtClean="0">
                <a:latin typeface="Informal Roman" panose="030604020304060B0204" pitchFamily="66" charset="0"/>
              </a:rPr>
              <a:t>Conosco le leggi del mondo, e te ne farò dono</a:t>
            </a:r>
          </a:p>
          <a:p>
            <a:pPr marL="0" indent="0">
              <a:buNone/>
            </a:pPr>
            <a:r>
              <a:rPr lang="it-IT" dirty="0" smtClean="0">
                <a:latin typeface="Informal Roman" panose="030604020304060B0204" pitchFamily="66" charset="0"/>
              </a:rPr>
              <a:t>Supererò le correnti gravitazionali</a:t>
            </a:r>
          </a:p>
          <a:p>
            <a:pPr marL="0" indent="0">
              <a:buNone/>
            </a:pPr>
            <a:r>
              <a:rPr lang="it-IT" dirty="0" smtClean="0">
                <a:latin typeface="Informal Roman" panose="030604020304060B0204" pitchFamily="66" charset="0"/>
              </a:rPr>
              <a:t>Lo spazio e la luce per non farti invecchiare</a:t>
            </a:r>
            <a:endParaRPr lang="it-IT" dirty="0">
              <a:latin typeface="Informal Roman" panose="030604020304060B0204" pitchFamily="66" charset="0"/>
            </a:endParaRPr>
          </a:p>
        </p:txBody>
      </p:sp>
      <p:pic>
        <p:nvPicPr>
          <p:cNvPr id="4" name="Immagine 3"/>
          <p:cNvPicPr>
            <a:picLocks noChangeAspect="1"/>
          </p:cNvPicPr>
          <p:nvPr/>
        </p:nvPicPr>
        <p:blipFill>
          <a:blip r:embed="rId2"/>
          <a:stretch>
            <a:fillRect/>
          </a:stretch>
        </p:blipFill>
        <p:spPr>
          <a:xfrm>
            <a:off x="2235029" y="4298467"/>
            <a:ext cx="3860971" cy="2410349"/>
          </a:xfrm>
          <a:prstGeom prst="rect">
            <a:avLst/>
          </a:prstGeom>
        </p:spPr>
      </p:pic>
      <p:pic>
        <p:nvPicPr>
          <p:cNvPr id="5" name="Immagine 4"/>
          <p:cNvPicPr>
            <a:picLocks noChangeAspect="1"/>
          </p:cNvPicPr>
          <p:nvPr/>
        </p:nvPicPr>
        <p:blipFill>
          <a:blip r:embed="rId3"/>
          <a:stretch>
            <a:fillRect/>
          </a:stretch>
        </p:blipFill>
        <p:spPr>
          <a:xfrm>
            <a:off x="7784757" y="898356"/>
            <a:ext cx="3823851" cy="2516871"/>
          </a:xfrm>
          <a:prstGeom prst="rect">
            <a:avLst/>
          </a:prstGeom>
        </p:spPr>
      </p:pic>
    </p:spTree>
    <p:extLst>
      <p:ext uri="{BB962C8B-B14F-4D97-AF65-F5344CB8AC3E}">
        <p14:creationId xmlns:p14="http://schemas.microsoft.com/office/powerpoint/2010/main" val="17500513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quarter" idx="13"/>
          </p:nvPr>
        </p:nvSpPr>
        <p:spPr>
          <a:xfrm>
            <a:off x="578708" y="1566134"/>
            <a:ext cx="10515600" cy="4351338"/>
          </a:xfrm>
        </p:spPr>
        <p:txBody>
          <a:bodyPr/>
          <a:lstStyle/>
          <a:p>
            <a:pPr marL="0" indent="0">
              <a:buNone/>
            </a:pPr>
            <a:r>
              <a:rPr lang="it-IT" dirty="0" smtClean="0">
                <a:solidFill>
                  <a:srgbClr val="FF0000"/>
                </a:solidFill>
                <a:latin typeface="Informal Roman" panose="030604020304060B0204" pitchFamily="66" charset="0"/>
              </a:rPr>
              <a:t>Ti salverò </a:t>
            </a:r>
            <a:r>
              <a:rPr lang="it-IT" dirty="0" smtClean="0">
                <a:latin typeface="Informal Roman" panose="030604020304060B0204" pitchFamily="66" charset="0"/>
              </a:rPr>
              <a:t>da ogni malinconia</a:t>
            </a:r>
          </a:p>
          <a:p>
            <a:pPr marL="0" indent="0">
              <a:buNone/>
            </a:pPr>
            <a:r>
              <a:rPr lang="it-IT" dirty="0" smtClean="0">
                <a:latin typeface="Informal Roman" panose="030604020304060B0204" pitchFamily="66" charset="0"/>
              </a:rPr>
              <a:t>Perché sei un essere speciale</a:t>
            </a:r>
          </a:p>
          <a:p>
            <a:pPr marL="0" indent="0">
              <a:buNone/>
            </a:pPr>
            <a:r>
              <a:rPr lang="it-IT" dirty="0" smtClean="0">
                <a:latin typeface="Informal Roman" panose="030604020304060B0204" pitchFamily="66" charset="0"/>
              </a:rPr>
              <a:t>Ed io avrò cura di te</a:t>
            </a:r>
          </a:p>
          <a:p>
            <a:pPr marL="0" indent="0">
              <a:buNone/>
            </a:pPr>
            <a:r>
              <a:rPr lang="it-IT" dirty="0" smtClean="0">
                <a:latin typeface="Informal Roman" panose="030604020304060B0204" pitchFamily="66" charset="0"/>
              </a:rPr>
              <a:t>Io sì, che avrò cura di te</a:t>
            </a:r>
          </a:p>
          <a:p>
            <a:pPr marL="0" indent="0">
              <a:buNone/>
            </a:pPr>
            <a:endParaRPr lang="it-IT" dirty="0">
              <a:latin typeface="Informal Roman" panose="030604020304060B0204" pitchFamily="66" charset="0"/>
            </a:endParaRPr>
          </a:p>
          <a:p>
            <a:pPr marL="0" indent="0">
              <a:buNone/>
            </a:pPr>
            <a:r>
              <a:rPr lang="it-IT" dirty="0" smtClean="0"/>
              <a:t>Il brano si conclude con una vera e propria dichiarazione di amore ; -Ti salverò …- ci fa capire come la più alta forma di gentilezza sia un amore incondizionato che sa riconoscere il valore di ogni persona che ci sta accanto.</a:t>
            </a:r>
          </a:p>
          <a:p>
            <a:pPr marL="0" indent="0">
              <a:buNone/>
            </a:pPr>
            <a:endParaRPr lang="it-IT" dirty="0">
              <a:latin typeface="Informal Roman" panose="030604020304060B0204" pitchFamily="66" charset="0"/>
            </a:endParaRPr>
          </a:p>
          <a:p>
            <a:pPr marL="0" indent="0">
              <a:buNone/>
            </a:pPr>
            <a:endParaRPr lang="it-IT" dirty="0">
              <a:latin typeface="Informal Roman" panose="030604020304060B0204" pitchFamily="66" charset="0"/>
            </a:endParaRPr>
          </a:p>
        </p:txBody>
      </p:sp>
    </p:spTree>
    <p:extLst>
      <p:ext uri="{BB962C8B-B14F-4D97-AF65-F5344CB8AC3E}">
        <p14:creationId xmlns:p14="http://schemas.microsoft.com/office/powerpoint/2010/main" val="19831439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Goccia">
  <a:themeElements>
    <a:clrScheme name="Goccia">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Goccia">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occia">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TM04033925[[fn=Goccia]]</Template>
  <TotalTime>572</TotalTime>
  <Words>460</Words>
  <Application>Microsoft Office PowerPoint</Application>
  <PresentationFormat>Widescreen</PresentationFormat>
  <Paragraphs>50</Paragraphs>
  <Slides>10</Slides>
  <Notes>0</Notes>
  <HiddenSlides>0</HiddenSlides>
  <MMClips>3</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10</vt:i4>
      </vt:variant>
    </vt:vector>
  </HeadingPairs>
  <TitlesOfParts>
    <vt:vector size="18" baseType="lpstr">
      <vt:lpstr>Algerian</vt:lpstr>
      <vt:lpstr>Arial</vt:lpstr>
      <vt:lpstr>Arial Unicode MS</vt:lpstr>
      <vt:lpstr>Baskerville Old Face</vt:lpstr>
      <vt:lpstr>Copperplate Gothic Bold</vt:lpstr>
      <vt:lpstr>Informal Roman</vt:lpstr>
      <vt:lpstr>Tw Cen MT</vt:lpstr>
      <vt:lpstr>Goccia</vt:lpstr>
      <vt:lpstr>-La cura-   di Franco Battiato  tratto dall’album L’Imboscata,1996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cura- di Franco Battiato tratto dall’album L’Imboscata, 1996</dc:title>
  <dc:creator>Utente Windows</dc:creator>
  <cp:lastModifiedBy>acer</cp:lastModifiedBy>
  <cp:revision>17</cp:revision>
  <dcterms:created xsi:type="dcterms:W3CDTF">2020-11-14T10:27:25Z</dcterms:created>
  <dcterms:modified xsi:type="dcterms:W3CDTF">2020-11-15T20:48:12Z</dcterms:modified>
</cp:coreProperties>
</file>