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12E1AB-69B4-42FA-80A3-748335498B16}" v="1" dt="2020-11-15T17:31:08.555"/>
    <p1510:client id="{7E166E68-BD20-43C5-83CD-A1FCEBFC5A07}" v="180" dt="2020-11-15T17:29:13.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81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3110897-61B5-4773-8274-E74AE819E342}" type="datetimeFigureOut">
              <a:rPr lang="it-IT" smtClean="0"/>
              <a:t>19/11/2020</a:t>
            </a:fld>
            <a:endParaRPr lang="it-IT"/>
          </a:p>
        </p:txBody>
      </p:sp>
      <p:sp>
        <p:nvSpPr>
          <p:cNvPr id="5" name="Footer Placeholder 4"/>
          <p:cNvSpPr>
            <a:spLocks noGrp="1"/>
          </p:cNvSpPr>
          <p:nvPr>
            <p:ph type="ftr" sz="quarter" idx="11"/>
          </p:nvPr>
        </p:nvSpPr>
        <p:spPr>
          <a:xfrm>
            <a:off x="1371600" y="4323845"/>
            <a:ext cx="6400800" cy="365125"/>
          </a:xfrm>
        </p:spPr>
        <p:txBody>
          <a:bodyPr/>
          <a:lstStyle/>
          <a:p>
            <a:endParaRPr lang="it-IT"/>
          </a:p>
        </p:txBody>
      </p:sp>
      <p:sp>
        <p:nvSpPr>
          <p:cNvPr id="6" name="Slide Number Placeholder 5"/>
          <p:cNvSpPr>
            <a:spLocks noGrp="1"/>
          </p:cNvSpPr>
          <p:nvPr>
            <p:ph type="sldNum" sz="quarter" idx="12"/>
          </p:nvPr>
        </p:nvSpPr>
        <p:spPr>
          <a:xfrm>
            <a:off x="8077200" y="1430866"/>
            <a:ext cx="2743200" cy="365125"/>
          </a:xfrm>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384638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557601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a:xfrm>
            <a:off x="685800" y="379941"/>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358753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a:xfrm>
            <a:off x="685800" y="379941"/>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806DF911-26A1-451E-8D82-9ED51FE910DE}" type="slidenum">
              <a:rPr lang="it-IT" smtClean="0"/>
              <a:t>‹N›</a:t>
            </a:fld>
            <a:endParaRPr lang="it-IT"/>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60467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a:xfrm>
            <a:off x="685800" y="378883"/>
            <a:ext cx="6991492" cy="365125"/>
          </a:xfrm>
        </p:spPr>
        <p:txBody>
          <a:bodyPr/>
          <a:lstStyle/>
          <a:p>
            <a:endParaRPr lang="it-IT"/>
          </a:p>
        </p:txBody>
      </p:sp>
      <p:sp>
        <p:nvSpPr>
          <p:cNvPr id="7" name="Slide Number Placeholder 6"/>
          <p:cNvSpPr>
            <a:spLocks noGrp="1"/>
          </p:cNvSpPr>
          <p:nvPr>
            <p:ph type="sldNum" sz="quarter" idx="12"/>
          </p:nvPr>
        </p:nvSpPr>
        <p:spPr>
          <a:xfrm>
            <a:off x="10862452" y="381000"/>
            <a:ext cx="643748" cy="365125"/>
          </a:xfrm>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24564166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3110897-61B5-4773-8274-E74AE819E342}" type="datetimeFigureOut">
              <a:rPr lang="it-IT" smtClean="0"/>
              <a:t>19/11/2020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287238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3" name="Date Placeholder 2"/>
          <p:cNvSpPr>
            <a:spLocks noGrp="1"/>
          </p:cNvSpPr>
          <p:nvPr>
            <p:ph type="dt" sz="half" idx="10"/>
          </p:nvPr>
        </p:nvSpPr>
        <p:spPr/>
        <p:txBody>
          <a:bodyPr/>
          <a:lstStyle/>
          <a:p>
            <a:fld id="{43110897-61B5-4773-8274-E74AE819E342}" type="datetimeFigureOut">
              <a:rPr lang="it-IT" smtClean="0"/>
              <a:t>19/11/2020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1832187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3110897-61B5-4773-8274-E74AE819E342}" type="datetimeFigureOut">
              <a:rPr lang="it-IT" smtClean="0"/>
              <a:t>19/11/2020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296505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3110897-61B5-4773-8274-E74AE819E342}" type="datetimeFigureOut">
              <a:rPr lang="it-IT" smtClean="0"/>
              <a:t>19/11/2020</a:t>
            </a:fld>
            <a:endParaRPr lang="it-IT"/>
          </a:p>
        </p:txBody>
      </p:sp>
      <p:sp>
        <p:nvSpPr>
          <p:cNvPr id="5" name="Footer Placeholder 4"/>
          <p:cNvSpPr>
            <a:spLocks noGrp="1"/>
          </p:cNvSpPr>
          <p:nvPr>
            <p:ph type="ftr" sz="quarter" idx="11"/>
          </p:nvPr>
        </p:nvSpPr>
        <p:spPr>
          <a:xfrm>
            <a:off x="685800" y="381000"/>
            <a:ext cx="6991492" cy="365125"/>
          </a:xfrm>
        </p:spPr>
        <p:txBody>
          <a:bodyPr/>
          <a:lstStyle/>
          <a:p>
            <a:endParaRPr lang="it-IT"/>
          </a:p>
        </p:txBody>
      </p:sp>
      <p:sp>
        <p:nvSpPr>
          <p:cNvPr id="6" name="Slide Number Placeholder 5"/>
          <p:cNvSpPr>
            <a:spLocks noGrp="1"/>
          </p:cNvSpPr>
          <p:nvPr>
            <p:ph type="sldNum" sz="quarter" idx="12"/>
          </p:nvPr>
        </p:nvSpPr>
        <p:spPr>
          <a:xfrm>
            <a:off x="10862452" y="381000"/>
            <a:ext cx="643748" cy="365125"/>
          </a:xfrm>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77702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3110897-61B5-4773-8274-E74AE819E342}" type="datetimeFigureOut">
              <a:rPr lang="it-IT" smtClean="0"/>
              <a:t>19/11/2020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072235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3110897-61B5-4773-8274-E74AE819E342}" type="datetimeFigureOut">
              <a:rPr lang="it-IT" smtClean="0"/>
              <a:t>19/11/2020</a:t>
            </a:fld>
            <a:endParaRPr lang="it-IT"/>
          </a:p>
        </p:txBody>
      </p:sp>
      <p:sp>
        <p:nvSpPr>
          <p:cNvPr id="5" name="Footer Placeholder 4"/>
          <p:cNvSpPr>
            <a:spLocks noGrp="1"/>
          </p:cNvSpPr>
          <p:nvPr>
            <p:ph type="ftr" sz="quarter" idx="11"/>
          </p:nvPr>
        </p:nvSpPr>
        <p:spPr>
          <a:xfrm>
            <a:off x="685800" y="381001"/>
            <a:ext cx="6991492" cy="364065"/>
          </a:xfrm>
        </p:spPr>
        <p:txBody>
          <a:bodyPr/>
          <a:lstStyle/>
          <a:p>
            <a:endParaRPr lang="it-IT"/>
          </a:p>
        </p:txBody>
      </p:sp>
      <p:sp>
        <p:nvSpPr>
          <p:cNvPr id="6" name="Slide Number Placeholder 5"/>
          <p:cNvSpPr>
            <a:spLocks noGrp="1"/>
          </p:cNvSpPr>
          <p:nvPr>
            <p:ph type="sldNum" sz="quarter" idx="12"/>
          </p:nvPr>
        </p:nvSpPr>
        <p:spPr>
          <a:xfrm>
            <a:off x="10862452" y="381000"/>
            <a:ext cx="643748" cy="365125"/>
          </a:xfrm>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727161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044392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5800" y="3132666"/>
            <a:ext cx="5311775" cy="308601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72200" y="3132666"/>
            <a:ext cx="5334000" cy="308601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3110897-61B5-4773-8274-E74AE819E342}" type="datetimeFigureOut">
              <a:rPr lang="it-IT" smtClean="0"/>
              <a:t>19/11/2020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1534713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3110897-61B5-4773-8274-E74AE819E342}" type="datetimeFigureOut">
              <a:rPr lang="it-IT" smtClean="0"/>
              <a:t>19/11/2020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40509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110897-61B5-4773-8274-E74AE819E342}" type="datetimeFigureOut">
              <a:rPr lang="it-IT" smtClean="0"/>
              <a:t>19/11/2020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3802011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2124669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3110897-61B5-4773-8274-E74AE819E342}" type="datetimeFigureOut">
              <a:rPr lang="it-IT" smtClean="0"/>
              <a:t>19/11/2020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06DF911-26A1-451E-8D82-9ED51FE910DE}" type="slidenum">
              <a:rPr lang="it-IT" smtClean="0"/>
              <a:t>‹N›</a:t>
            </a:fld>
            <a:endParaRPr lang="it-IT"/>
          </a:p>
        </p:txBody>
      </p:sp>
    </p:spTree>
    <p:extLst>
      <p:ext uri="{BB962C8B-B14F-4D97-AF65-F5344CB8AC3E}">
        <p14:creationId xmlns:p14="http://schemas.microsoft.com/office/powerpoint/2010/main" val="4273009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3110897-61B5-4773-8274-E74AE819E342}" type="datetimeFigureOut">
              <a:rPr lang="it-IT" smtClean="0"/>
              <a:t>19/11/2020</a:t>
            </a:fld>
            <a:endParaRPr lang="it-IT"/>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06DF911-26A1-451E-8D82-9ED51FE910DE}" type="slidenum">
              <a:rPr lang="it-IT" smtClean="0"/>
              <a:t>‹N›</a:t>
            </a:fld>
            <a:endParaRPr lang="it-IT"/>
          </a:p>
        </p:txBody>
      </p:sp>
    </p:spTree>
    <p:extLst>
      <p:ext uri="{BB962C8B-B14F-4D97-AF65-F5344CB8AC3E}">
        <p14:creationId xmlns:p14="http://schemas.microsoft.com/office/powerpoint/2010/main" val="2059582634"/>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hyperlink" Target="https://www.bing.com/videos/search?q=poesia+senza+veli+youtube&amp;docid=608050701014532879&amp;mid=C5BE7D6BCA2A4DCBFA59C5BE7D6BCA2A4DCBFA59&amp;view=detail&amp;FORM=VIRE"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95C797-1659-4BBE-BDA8-E954DF512401}"/>
              </a:ext>
            </a:extLst>
          </p:cNvPr>
          <p:cNvSpPr>
            <a:spLocks noGrp="1"/>
          </p:cNvSpPr>
          <p:nvPr>
            <p:ph type="ctrTitle"/>
          </p:nvPr>
        </p:nvSpPr>
        <p:spPr>
          <a:xfrm>
            <a:off x="8536277" y="673240"/>
            <a:ext cx="3031524" cy="3446373"/>
          </a:xfrm>
          <a:noFill/>
          <a:ln w="19050">
            <a:noFill/>
            <a:prstDash val="dash"/>
          </a:ln>
        </p:spPr>
        <p:txBody>
          <a:bodyPr>
            <a:normAutofit/>
          </a:bodyPr>
          <a:lstStyle/>
          <a:p>
            <a:pPr algn="r"/>
            <a:r>
              <a:rPr lang="it-IT" sz="3700"/>
              <a:t>Gentilezza in musica </a:t>
            </a:r>
          </a:p>
        </p:txBody>
      </p:sp>
      <p:sp>
        <p:nvSpPr>
          <p:cNvPr id="3" name="Sottotitolo 2">
            <a:extLst>
              <a:ext uri="{FF2B5EF4-FFF2-40B4-BE49-F238E27FC236}">
                <a16:creationId xmlns:a16="http://schemas.microsoft.com/office/drawing/2014/main" id="{64C898AF-8F78-41A0-9D22-1A3E9BAD5F23}"/>
              </a:ext>
            </a:extLst>
          </p:cNvPr>
          <p:cNvSpPr>
            <a:spLocks noGrp="1"/>
          </p:cNvSpPr>
          <p:nvPr>
            <p:ph type="subTitle" idx="1"/>
          </p:nvPr>
        </p:nvSpPr>
        <p:spPr>
          <a:xfrm>
            <a:off x="8536276" y="4119613"/>
            <a:ext cx="3031524" cy="2058765"/>
          </a:xfrm>
          <a:noFill/>
          <a:ln w="19050">
            <a:noFill/>
            <a:prstDash val="dash"/>
          </a:ln>
        </p:spPr>
        <p:txBody>
          <a:bodyPr>
            <a:normAutofit/>
          </a:bodyPr>
          <a:lstStyle/>
          <a:p>
            <a:pPr algn="r"/>
            <a:r>
              <a:rPr lang="it-IT"/>
              <a:t>Settimana della gentilezza</a:t>
            </a:r>
          </a:p>
        </p:txBody>
      </p:sp>
      <p:pic>
        <p:nvPicPr>
          <p:cNvPr id="1028" name="Picture 4" descr="Visualizza immagine di origine">
            <a:extLst>
              <a:ext uri="{FF2B5EF4-FFF2-40B4-BE49-F238E27FC236}">
                <a16:creationId xmlns:a16="http://schemas.microsoft.com/office/drawing/2014/main" id="{1866C7DD-E9FF-4E7A-87A1-30A4A3CAF42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015" r="7953"/>
          <a:stretch/>
        </p:blipFill>
        <p:spPr bwMode="auto">
          <a:xfrm>
            <a:off x="2405" y="10"/>
            <a:ext cx="7794245"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010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3A842E-AC8A-486F-8930-A331FCF14BD7}"/>
              </a:ext>
            </a:extLst>
          </p:cNvPr>
          <p:cNvSpPr>
            <a:spLocks noGrp="1"/>
          </p:cNvSpPr>
          <p:nvPr>
            <p:ph type="title"/>
          </p:nvPr>
        </p:nvSpPr>
        <p:spPr>
          <a:xfrm>
            <a:off x="3043272" y="1303330"/>
            <a:ext cx="3438144" cy="1125728"/>
          </a:xfrm>
        </p:spPr>
        <p:txBody>
          <a:bodyPr vert="horz" lIns="91440" tIns="45720" rIns="91440" bIns="45720" rtlCol="0" anchor="b">
            <a:noAutofit/>
          </a:bodyPr>
          <a:lstStyle/>
          <a:p>
            <a:pPr algn="ctr"/>
            <a:r>
              <a:rPr lang="en-US" dirty="0"/>
              <a:t>Canzone: </a:t>
            </a:r>
            <a:r>
              <a:rPr lang="en-US" sz="3600" dirty="0" err="1"/>
              <a:t>Poesia</a:t>
            </a:r>
            <a:r>
              <a:rPr lang="en-US" sz="3600" dirty="0"/>
              <a:t> senza </a:t>
            </a:r>
            <a:r>
              <a:rPr lang="en-US" sz="3600" dirty="0" err="1"/>
              <a:t>veli</a:t>
            </a:r>
            <a:endParaRPr lang="en-US" sz="3600" dirty="0"/>
          </a:p>
        </p:txBody>
      </p:sp>
      <p:pic>
        <p:nvPicPr>
          <p:cNvPr id="2050" name="Picture 2" descr="Visualizza immagine di origine">
            <a:extLst>
              <a:ext uri="{FF2B5EF4-FFF2-40B4-BE49-F238E27FC236}">
                <a16:creationId xmlns:a16="http://schemas.microsoft.com/office/drawing/2014/main" id="{FCA0CD45-2D5A-479D-B1FB-B3967DD07A61}"/>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1667" r="31667"/>
          <a:stretch/>
        </p:blipFill>
        <p:spPr bwMode="auto">
          <a:xfrm>
            <a:off x="7620000" y="0"/>
            <a:ext cx="4572000" cy="685800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a:noFill/>
          <a:extLst>
            <a:ext uri="{909E8E84-426E-40DD-AFC4-6F175D3DCCD1}">
              <a14:hiddenFill xmlns:a14="http://schemas.microsoft.com/office/drawing/2010/main">
                <a:solidFill>
                  <a:srgbClr val="FFFFFF"/>
                </a:solidFill>
              </a14:hiddenFill>
            </a:ext>
          </a:extLst>
        </p:spPr>
      </p:pic>
      <p:sp>
        <p:nvSpPr>
          <p:cNvPr id="4" name="Segnaposto testo 3">
            <a:extLst>
              <a:ext uri="{FF2B5EF4-FFF2-40B4-BE49-F238E27FC236}">
                <a16:creationId xmlns:a16="http://schemas.microsoft.com/office/drawing/2014/main" id="{01481551-2813-4E8E-A76E-180291E05EBF}"/>
              </a:ext>
            </a:extLst>
          </p:cNvPr>
          <p:cNvSpPr>
            <a:spLocks noGrp="1"/>
          </p:cNvSpPr>
          <p:nvPr>
            <p:ph type="body" sz="half" idx="2"/>
          </p:nvPr>
        </p:nvSpPr>
        <p:spPr>
          <a:xfrm>
            <a:off x="3043272" y="2647032"/>
            <a:ext cx="3438906" cy="3207258"/>
          </a:xfrm>
        </p:spPr>
        <p:txBody>
          <a:bodyPr vert="horz" lIns="91440" tIns="45720" rIns="91440" bIns="45720" rtlCol="0" anchor="t">
            <a:normAutofit/>
          </a:bodyPr>
          <a:lstStyle/>
          <a:p>
            <a:pPr indent="-228600">
              <a:buFont typeface="Arial" panose="020B0604020202020204" pitchFamily="34" charset="0"/>
              <a:buChar char="•"/>
            </a:pPr>
            <a:endParaRPr lang="en-US" sz="1700" dirty="0"/>
          </a:p>
          <a:p>
            <a:pPr indent="-228600">
              <a:buFont typeface="Arial" panose="020B0604020202020204" pitchFamily="34" charset="0"/>
              <a:buChar char="•"/>
            </a:pPr>
            <a:r>
              <a:rPr lang="en-US" sz="2400" dirty="0" err="1"/>
              <a:t>Artista</a:t>
            </a:r>
            <a:r>
              <a:rPr lang="en-US" sz="2400" dirty="0"/>
              <a:t>: Ultimo</a:t>
            </a:r>
          </a:p>
          <a:p>
            <a:pPr indent="-228600">
              <a:buFont typeface="Arial" panose="020B0604020202020204" pitchFamily="34" charset="0"/>
              <a:buChar char="•"/>
            </a:pPr>
            <a:r>
              <a:rPr lang="en-US" sz="2400" dirty="0"/>
              <a:t>Album: Peter Pan</a:t>
            </a:r>
          </a:p>
          <a:p>
            <a:pPr indent="-228600">
              <a:buFont typeface="Arial" panose="020B0604020202020204" pitchFamily="34" charset="0"/>
              <a:buChar char="•"/>
            </a:pPr>
            <a:r>
              <a:rPr lang="en-US" sz="2400" dirty="0" err="1"/>
              <a:t>Pubblicazione</a:t>
            </a:r>
            <a:r>
              <a:rPr lang="en-US" sz="2400" dirty="0"/>
              <a:t>: 25 Maggio 2018</a:t>
            </a:r>
          </a:p>
          <a:p>
            <a:pPr indent="-228600">
              <a:buFont typeface="Arial" panose="020B0604020202020204" pitchFamily="34" charset="0"/>
              <a:buChar char="•"/>
            </a:pPr>
            <a:r>
              <a:rPr lang="en-US" sz="2400" dirty="0" err="1"/>
              <a:t>Genere</a:t>
            </a:r>
            <a:r>
              <a:rPr lang="en-US" sz="2400" dirty="0"/>
              <a:t>: </a:t>
            </a:r>
            <a:r>
              <a:rPr lang="en-US" sz="2400" dirty="0" err="1"/>
              <a:t>musica</a:t>
            </a:r>
            <a:r>
              <a:rPr lang="en-US" sz="2400" dirty="0"/>
              <a:t> pop </a:t>
            </a:r>
          </a:p>
          <a:p>
            <a:pPr indent="-228600">
              <a:buFont typeface="Arial" panose="020B0604020202020204" pitchFamily="34" charset="0"/>
              <a:buChar char="•"/>
            </a:pPr>
            <a:endParaRPr lang="en-US" sz="1700" dirty="0"/>
          </a:p>
        </p:txBody>
      </p:sp>
    </p:spTree>
    <p:extLst>
      <p:ext uri="{BB962C8B-B14F-4D97-AF65-F5344CB8AC3E}">
        <p14:creationId xmlns:p14="http://schemas.microsoft.com/office/powerpoint/2010/main" val="1507686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194E1D-9C60-416D-A2D8-60E38A561DB1}"/>
              </a:ext>
            </a:extLst>
          </p:cNvPr>
          <p:cNvSpPr>
            <a:spLocks noGrp="1"/>
          </p:cNvSpPr>
          <p:nvPr>
            <p:ph type="title"/>
          </p:nvPr>
        </p:nvSpPr>
        <p:spPr>
          <a:xfrm>
            <a:off x="1096787" y="783423"/>
            <a:ext cx="6257291" cy="1293028"/>
          </a:xfrm>
        </p:spPr>
        <p:txBody>
          <a:bodyPr>
            <a:normAutofit/>
          </a:bodyPr>
          <a:lstStyle/>
          <a:p>
            <a:r>
              <a:rPr lang="it-IT" dirty="0"/>
              <a:t>Il titolo: ‘’poesia senza veli’’</a:t>
            </a:r>
          </a:p>
        </p:txBody>
      </p:sp>
      <p:sp>
        <p:nvSpPr>
          <p:cNvPr id="3" name="Segnaposto contenuto 2">
            <a:extLst>
              <a:ext uri="{FF2B5EF4-FFF2-40B4-BE49-F238E27FC236}">
                <a16:creationId xmlns:a16="http://schemas.microsoft.com/office/drawing/2014/main" id="{69C1EDA2-25A7-4DD9-A961-AB95F616555F}"/>
              </a:ext>
            </a:extLst>
          </p:cNvPr>
          <p:cNvSpPr>
            <a:spLocks noGrp="1"/>
          </p:cNvSpPr>
          <p:nvPr>
            <p:ph idx="1"/>
          </p:nvPr>
        </p:nvSpPr>
        <p:spPr>
          <a:xfrm>
            <a:off x="619760" y="2194560"/>
            <a:ext cx="6257290" cy="4024125"/>
          </a:xfrm>
        </p:spPr>
        <p:txBody>
          <a:bodyPr>
            <a:normAutofit/>
          </a:bodyPr>
          <a:lstStyle/>
          <a:p>
            <a:r>
              <a:rPr lang="it-IT" sz="2000" dirty="0"/>
              <a:t>Già dal titolo si può intuire che questa canzone parla dell’amore, ma secondo me ci sono anche dei riferimenti </a:t>
            </a:r>
            <a:r>
              <a:rPr lang="it-IT" sz="2000" dirty="0"/>
              <a:t>a</a:t>
            </a:r>
            <a:r>
              <a:rPr lang="it-IT" sz="2000" dirty="0" smtClean="0"/>
              <a:t>lla </a:t>
            </a:r>
            <a:r>
              <a:rPr lang="it-IT" sz="2000" dirty="0"/>
              <a:t>gentilezza. Partendo proprio dal titolo trovo il primo riferimento: ‘’poesia’’. La poesia è sicuramente una delle arti più conosciute nell’amore, ma è anche un modo per esprimere la propria gratitudine, per ringraziare qualcuno a cui teniamo. Quindi la gentilezza si può manifestare in forme diverse e in questo caso si manifesta attraverso una canzone, una poesia senza sfumature, sincera. Le poesie, infatti, utilizzano parole delicate, tipiche della gentilezza e l’amore non può nascere senza un po’ di essa.</a:t>
            </a:r>
          </a:p>
        </p:txBody>
      </p:sp>
      <p:sp useBgFill="1">
        <p:nvSpPr>
          <p:cNvPr id="3091" name="Rectangle 70">
            <a:extLst>
              <a:ext uri="{FF2B5EF4-FFF2-40B4-BE49-F238E27FC236}">
                <a16:creationId xmlns:a16="http://schemas.microsoft.com/office/drawing/2014/main" id="{E2E0C929-96C6-41B1-A001-566036DF047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8740" y="0"/>
            <a:ext cx="500325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Visualizza immagine di origine">
            <a:extLst>
              <a:ext uri="{FF2B5EF4-FFF2-40B4-BE49-F238E27FC236}">
                <a16:creationId xmlns:a16="http://schemas.microsoft.com/office/drawing/2014/main" id="{8E22B78B-A605-4DDA-9879-607F5E4ABA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5820" r="18700" b="-1"/>
          <a:stretch/>
        </p:blipFill>
        <p:spPr bwMode="auto">
          <a:xfrm>
            <a:off x="7519416" y="10"/>
            <a:ext cx="4672584" cy="6857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682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D265F1-9F7F-4DB2-84C2-67A9BCE2B7E7}"/>
              </a:ext>
            </a:extLst>
          </p:cNvPr>
          <p:cNvSpPr>
            <a:spLocks noGrp="1"/>
          </p:cNvSpPr>
          <p:nvPr>
            <p:ph type="title"/>
          </p:nvPr>
        </p:nvSpPr>
        <p:spPr>
          <a:xfrm>
            <a:off x="2115103" y="154032"/>
            <a:ext cx="8610600" cy="1293028"/>
          </a:xfrm>
        </p:spPr>
        <p:txBody>
          <a:bodyPr/>
          <a:lstStyle/>
          <a:p>
            <a:r>
              <a:rPr lang="it-IT" dirty="0"/>
              <a:t>Il testo</a:t>
            </a:r>
          </a:p>
        </p:txBody>
      </p:sp>
      <p:sp>
        <p:nvSpPr>
          <p:cNvPr id="3" name="Segnaposto contenuto 2">
            <a:extLst>
              <a:ext uri="{FF2B5EF4-FFF2-40B4-BE49-F238E27FC236}">
                <a16:creationId xmlns:a16="http://schemas.microsoft.com/office/drawing/2014/main" id="{5602DD17-BFF0-42F4-A5A4-A4C42906CACF}"/>
              </a:ext>
            </a:extLst>
          </p:cNvPr>
          <p:cNvSpPr>
            <a:spLocks noGrp="1"/>
          </p:cNvSpPr>
          <p:nvPr>
            <p:ph sz="half" idx="1"/>
          </p:nvPr>
        </p:nvSpPr>
        <p:spPr>
          <a:xfrm>
            <a:off x="298147" y="1498108"/>
            <a:ext cx="5797853" cy="4539664"/>
          </a:xfrm>
        </p:spPr>
        <p:txBody>
          <a:bodyPr>
            <a:normAutofit fontScale="25000" lnSpcReduction="20000"/>
          </a:bodyPr>
          <a:lstStyle/>
          <a:p>
            <a:r>
              <a:rPr lang="it-IT" sz="5600" b="0" i="0" dirty="0">
                <a:solidFill>
                  <a:srgbClr val="545454"/>
                </a:solidFill>
                <a:effectLst/>
              </a:rPr>
              <a:t>E quando il mondo ti schiaccia provaci anche tu</a:t>
            </a:r>
            <a:r>
              <a:rPr lang="it-IT" sz="5600" dirty="0"/>
              <a:t/>
            </a:r>
            <a:br>
              <a:rPr lang="it-IT" sz="5600" dirty="0"/>
            </a:br>
            <a:r>
              <a:rPr lang="it-IT" sz="5600" b="0" i="0" dirty="0">
                <a:solidFill>
                  <a:srgbClr val="545454"/>
                </a:solidFill>
                <a:effectLst/>
              </a:rPr>
              <a:t>Tira fuori il bimbo che hai dentro, non nasconderlo più</a:t>
            </a:r>
            <a:r>
              <a:rPr lang="it-IT" sz="5600" dirty="0"/>
              <a:t/>
            </a:r>
            <a:br>
              <a:rPr lang="it-IT" sz="5600" dirty="0"/>
            </a:br>
            <a:r>
              <a:rPr lang="it-IT" sz="5600" b="0" i="0" dirty="0">
                <a:solidFill>
                  <a:srgbClr val="545454"/>
                </a:solidFill>
                <a:effectLst/>
              </a:rPr>
              <a:t>E ti ho portato due fiori, uno sono io e l’altro sei tu</a:t>
            </a:r>
            <a:r>
              <a:rPr lang="it-IT" sz="5600" dirty="0"/>
              <a:t/>
            </a:r>
            <a:br>
              <a:rPr lang="it-IT" sz="5600" dirty="0"/>
            </a:br>
            <a:r>
              <a:rPr lang="it-IT" sz="5600" b="0" i="0" dirty="0">
                <a:solidFill>
                  <a:srgbClr val="545454"/>
                </a:solidFill>
                <a:effectLst/>
              </a:rPr>
              <a:t>E vorrei essere anch’io bello come sei bella tu</a:t>
            </a:r>
          </a:p>
          <a:p>
            <a:endParaRPr lang="it-IT" sz="5600" dirty="0">
              <a:solidFill>
                <a:srgbClr val="545454"/>
              </a:solidFill>
            </a:endParaRPr>
          </a:p>
          <a:p>
            <a:r>
              <a:rPr lang="it-IT" sz="5600" b="0" i="0" dirty="0">
                <a:solidFill>
                  <a:srgbClr val="545454"/>
                </a:solidFill>
                <a:effectLst/>
              </a:rPr>
              <a:t>Ehi</a:t>
            </a:r>
            <a:r>
              <a:rPr lang="it-IT" sz="5600" dirty="0"/>
              <a:t/>
            </a:r>
            <a:br>
              <a:rPr lang="it-IT" sz="5600" dirty="0"/>
            </a:br>
            <a:r>
              <a:rPr lang="it-IT" sz="5600" b="0" i="0" dirty="0">
                <a:solidFill>
                  <a:srgbClr val="545454"/>
                </a:solidFill>
                <a:effectLst/>
              </a:rPr>
              <a:t>Sai è difficile restare calmi</a:t>
            </a:r>
            <a:r>
              <a:rPr lang="it-IT" sz="5600" dirty="0"/>
              <a:t/>
            </a:r>
            <a:br>
              <a:rPr lang="it-IT" sz="5600" dirty="0"/>
            </a:br>
            <a:r>
              <a:rPr lang="it-IT" sz="5600" b="0" i="0" dirty="0">
                <a:solidFill>
                  <a:srgbClr val="545454"/>
                </a:solidFill>
                <a:effectLst/>
              </a:rPr>
              <a:t>Sei la certezza in cui ripararmi</a:t>
            </a:r>
            <a:r>
              <a:rPr lang="it-IT" sz="5600" dirty="0"/>
              <a:t/>
            </a:r>
            <a:br>
              <a:rPr lang="it-IT" sz="5600" dirty="0"/>
            </a:br>
            <a:r>
              <a:rPr lang="it-IT" sz="5600" b="0" i="0" dirty="0">
                <a:solidFill>
                  <a:srgbClr val="545454"/>
                </a:solidFill>
                <a:effectLst/>
              </a:rPr>
              <a:t>La luce filtra tra gli alberi spogli</a:t>
            </a:r>
            <a:r>
              <a:rPr lang="it-IT" sz="5600" dirty="0"/>
              <a:t/>
            </a:r>
            <a:br>
              <a:rPr lang="it-IT" sz="5600" dirty="0"/>
            </a:br>
            <a:r>
              <a:rPr lang="it-IT" sz="5600" b="0" i="0" dirty="0">
                <a:solidFill>
                  <a:srgbClr val="545454"/>
                </a:solidFill>
                <a:effectLst/>
              </a:rPr>
              <a:t>Ma il sole è nulla in confronto ai tuoi occhi</a:t>
            </a:r>
          </a:p>
          <a:p>
            <a:r>
              <a:rPr lang="it-IT" sz="5600" dirty="0"/>
              <a:t/>
            </a:r>
            <a:br>
              <a:rPr lang="it-IT" sz="5600" dirty="0"/>
            </a:br>
            <a:r>
              <a:rPr lang="it-IT" sz="5600" b="0" i="0" dirty="0">
                <a:solidFill>
                  <a:srgbClr val="545454"/>
                </a:solidFill>
                <a:effectLst/>
              </a:rPr>
              <a:t>Tu sei la prima missione compiuta</a:t>
            </a:r>
            <a:r>
              <a:rPr lang="it-IT" sz="5600" dirty="0"/>
              <a:t/>
            </a:r>
            <a:br>
              <a:rPr lang="it-IT" sz="5600" dirty="0"/>
            </a:br>
            <a:r>
              <a:rPr lang="it-IT" sz="5600" b="0" i="0" dirty="0">
                <a:solidFill>
                  <a:srgbClr val="545454"/>
                </a:solidFill>
                <a:effectLst/>
              </a:rPr>
              <a:t>Sei il desiderio che muta in riuscita</a:t>
            </a:r>
            <a:r>
              <a:rPr lang="it-IT" sz="5600" dirty="0"/>
              <a:t/>
            </a:r>
            <a:br>
              <a:rPr lang="it-IT" sz="5600" dirty="0"/>
            </a:br>
            <a:r>
              <a:rPr lang="it-IT" sz="5600" b="0" i="0" dirty="0">
                <a:solidFill>
                  <a:srgbClr val="545454"/>
                </a:solidFill>
                <a:effectLst/>
              </a:rPr>
              <a:t>è una poesia senza veli</a:t>
            </a:r>
            <a:r>
              <a:rPr lang="it-IT" sz="5600" dirty="0"/>
              <a:t/>
            </a:r>
            <a:br>
              <a:rPr lang="it-IT" sz="5600" dirty="0"/>
            </a:br>
            <a:r>
              <a:rPr lang="it-IT" sz="5600" b="0" i="0" dirty="0">
                <a:solidFill>
                  <a:srgbClr val="545454"/>
                </a:solidFill>
                <a:effectLst/>
              </a:rPr>
              <a:t>Io vivo con i tuoi piedi</a:t>
            </a:r>
            <a:r>
              <a:rPr lang="it-IT" sz="5600" dirty="0"/>
              <a:t/>
            </a:r>
            <a:br>
              <a:rPr lang="it-IT" sz="5600" dirty="0"/>
            </a:br>
            <a:r>
              <a:rPr lang="it-IT" sz="5600" b="0" i="0" dirty="0">
                <a:solidFill>
                  <a:srgbClr val="545454"/>
                </a:solidFill>
                <a:effectLst/>
              </a:rPr>
              <a:t>Io vivo, è grazie a te se sto in piedi</a:t>
            </a:r>
            <a:r>
              <a:rPr lang="it-IT" sz="5600" dirty="0"/>
              <a:t/>
            </a:r>
            <a:br>
              <a:rPr lang="it-IT" sz="5600" dirty="0"/>
            </a:br>
            <a:r>
              <a:rPr lang="it-IT" sz="5600" b="0" i="0" dirty="0">
                <a:solidFill>
                  <a:srgbClr val="545454"/>
                </a:solidFill>
                <a:effectLst/>
              </a:rPr>
              <a:t>E non ci credi</a:t>
            </a:r>
            <a:r>
              <a:rPr lang="it-IT" sz="5600" dirty="0"/>
              <a:t/>
            </a:r>
            <a:br>
              <a:rPr lang="it-IT" sz="5600" dirty="0"/>
            </a:br>
            <a:r>
              <a:rPr lang="it-IT" sz="5600" b="0" i="0" dirty="0">
                <a:solidFill>
                  <a:srgbClr val="545454"/>
                </a:solidFill>
                <a:effectLst/>
              </a:rPr>
              <a:t>Prova ad aspettarmi nel fiore</a:t>
            </a:r>
            <a:r>
              <a:rPr lang="it-IT" sz="5600" dirty="0"/>
              <a:t/>
            </a:r>
            <a:br>
              <a:rPr lang="it-IT" sz="5600" dirty="0"/>
            </a:br>
            <a:r>
              <a:rPr lang="it-IT" sz="5600" b="0" i="0" dirty="0">
                <a:solidFill>
                  <a:srgbClr val="545454"/>
                </a:solidFill>
                <a:effectLst/>
              </a:rPr>
              <a:t>Più nascosto del mondo</a:t>
            </a:r>
            <a:r>
              <a:rPr lang="it-IT" sz="5600" dirty="0"/>
              <a:t/>
            </a:r>
            <a:br>
              <a:rPr lang="it-IT" sz="5600" dirty="0"/>
            </a:br>
            <a:r>
              <a:rPr lang="it-IT" sz="5600" b="0" i="0" dirty="0">
                <a:solidFill>
                  <a:srgbClr val="545454"/>
                </a:solidFill>
                <a:effectLst/>
              </a:rPr>
              <a:t>E sarò li prima di te</a:t>
            </a:r>
            <a:r>
              <a:rPr lang="it-IT" sz="5600" dirty="0"/>
              <a:t/>
            </a:r>
            <a:br>
              <a:rPr lang="it-IT" sz="5600" dirty="0"/>
            </a:br>
            <a:r>
              <a:rPr lang="it-IT" sz="5600" b="0" i="0" dirty="0">
                <a:solidFill>
                  <a:srgbClr val="545454"/>
                </a:solidFill>
                <a:effectLst/>
              </a:rPr>
              <a:t>Non è amore è solo conoscerti a fondo</a:t>
            </a:r>
            <a:r>
              <a:rPr lang="it-IT" sz="5600" dirty="0"/>
              <a:t/>
            </a:r>
            <a:br>
              <a:rPr lang="it-IT" sz="5600" dirty="0"/>
            </a:br>
            <a:r>
              <a:rPr lang="it-IT" sz="5600" b="0" i="0" dirty="0">
                <a:solidFill>
                  <a:srgbClr val="545454"/>
                </a:solidFill>
                <a:effectLst/>
              </a:rPr>
              <a:t>Scusa il disordine è che mi confondo</a:t>
            </a:r>
            <a:r>
              <a:rPr lang="it-IT" sz="5600" dirty="0"/>
              <a:t/>
            </a:r>
            <a:br>
              <a:rPr lang="it-IT" sz="5600" dirty="0"/>
            </a:br>
            <a:r>
              <a:rPr lang="it-IT" sz="5600" b="0" i="0" dirty="0">
                <a:solidFill>
                  <a:srgbClr val="545454"/>
                </a:solidFill>
                <a:effectLst/>
              </a:rPr>
              <a:t>Ma tu sei troppe cose insieme</a:t>
            </a:r>
            <a:r>
              <a:rPr lang="it-IT" sz="5600" dirty="0"/>
              <a:t/>
            </a:r>
            <a:br>
              <a:rPr lang="it-IT" sz="5600" dirty="0"/>
            </a:br>
            <a:r>
              <a:rPr lang="it-IT" sz="5600" b="0" i="0" dirty="0">
                <a:solidFill>
                  <a:srgbClr val="545454"/>
                </a:solidFill>
                <a:effectLst/>
              </a:rPr>
              <a:t>Non riesco a scrivere bene</a:t>
            </a:r>
            <a:r>
              <a:rPr lang="it-IT" sz="5600" dirty="0"/>
              <a:t/>
            </a:r>
            <a:br>
              <a:rPr lang="it-IT" sz="5600" dirty="0"/>
            </a:br>
            <a:r>
              <a:rPr lang="it-IT" sz="5600" b="0" i="0" dirty="0">
                <a:solidFill>
                  <a:srgbClr val="545454"/>
                </a:solidFill>
                <a:effectLst/>
              </a:rPr>
              <a:t>Non riesco e scrivo quello che viene</a:t>
            </a:r>
            <a:endParaRPr lang="it-IT" sz="5600" dirty="0"/>
          </a:p>
          <a:p>
            <a:r>
              <a:rPr lang="it-IT" sz="5600" b="0" i="0" dirty="0">
                <a:solidFill>
                  <a:srgbClr val="545454"/>
                </a:solidFill>
                <a:effectLst/>
              </a:rPr>
              <a:t>E quando il mondo ti schiaccia provaci anche tu</a:t>
            </a:r>
            <a:r>
              <a:rPr lang="it-IT" sz="5600" dirty="0"/>
              <a:t/>
            </a:r>
            <a:br>
              <a:rPr lang="it-IT" sz="5600" dirty="0"/>
            </a:br>
            <a:r>
              <a:rPr lang="it-IT" sz="5600" b="0" i="0" dirty="0">
                <a:solidFill>
                  <a:srgbClr val="545454"/>
                </a:solidFill>
                <a:effectLst/>
              </a:rPr>
              <a:t>Tira fuori il bimbo che hai dentro, non nasconderlo più</a:t>
            </a:r>
            <a:r>
              <a:rPr lang="it-IT" sz="5600" dirty="0"/>
              <a:t/>
            </a:r>
            <a:br>
              <a:rPr lang="it-IT" sz="5600" dirty="0"/>
            </a:br>
            <a:r>
              <a:rPr lang="it-IT" sz="5600" b="0" i="0" dirty="0">
                <a:solidFill>
                  <a:srgbClr val="545454"/>
                </a:solidFill>
                <a:effectLst/>
              </a:rPr>
              <a:t>E ti ho portato due fiori, uno sono io e l’altro sei tu</a:t>
            </a:r>
            <a:r>
              <a:rPr lang="it-IT" sz="5600" dirty="0"/>
              <a:t/>
            </a:r>
            <a:br>
              <a:rPr lang="it-IT" sz="5600" dirty="0"/>
            </a:br>
            <a:r>
              <a:rPr lang="it-IT" sz="5600" b="0" i="0" dirty="0">
                <a:solidFill>
                  <a:srgbClr val="545454"/>
                </a:solidFill>
                <a:effectLst/>
              </a:rPr>
              <a:t>E vorrei essere anch’io bello come sei bella tu</a:t>
            </a:r>
          </a:p>
          <a:p>
            <a:endParaRPr lang="it-IT" dirty="0"/>
          </a:p>
        </p:txBody>
      </p:sp>
      <p:sp>
        <p:nvSpPr>
          <p:cNvPr id="4" name="Segnaposto contenuto 3">
            <a:extLst>
              <a:ext uri="{FF2B5EF4-FFF2-40B4-BE49-F238E27FC236}">
                <a16:creationId xmlns:a16="http://schemas.microsoft.com/office/drawing/2014/main" id="{EE4D6E5C-548B-4E8B-AC51-9AACC9975F54}"/>
              </a:ext>
            </a:extLst>
          </p:cNvPr>
          <p:cNvSpPr>
            <a:spLocks noGrp="1"/>
          </p:cNvSpPr>
          <p:nvPr>
            <p:ph sz="half" idx="2"/>
          </p:nvPr>
        </p:nvSpPr>
        <p:spPr>
          <a:xfrm>
            <a:off x="5544103" y="1059602"/>
            <a:ext cx="5181600" cy="4351338"/>
          </a:xfrm>
        </p:spPr>
        <p:txBody>
          <a:bodyPr>
            <a:normAutofit fontScale="25000" lnSpcReduction="20000"/>
          </a:bodyPr>
          <a:lstStyle/>
          <a:p>
            <a:r>
              <a:rPr lang="it-IT" sz="5600" b="0" i="0" dirty="0">
                <a:solidFill>
                  <a:srgbClr val="545454"/>
                </a:solidFill>
                <a:effectLst/>
              </a:rPr>
              <a:t>Ehi</a:t>
            </a:r>
            <a:r>
              <a:rPr lang="it-IT" sz="5600" dirty="0"/>
              <a:t/>
            </a:r>
            <a:br>
              <a:rPr lang="it-IT" sz="5600" dirty="0"/>
            </a:br>
            <a:r>
              <a:rPr lang="it-IT" sz="5600" b="0" i="0" dirty="0">
                <a:solidFill>
                  <a:srgbClr val="545454"/>
                </a:solidFill>
                <a:effectLst/>
              </a:rPr>
              <a:t>Qualcosa per i tuoi giorni</a:t>
            </a:r>
            <a:r>
              <a:rPr lang="it-IT" sz="5600" dirty="0"/>
              <a:t/>
            </a:r>
            <a:br>
              <a:rPr lang="it-IT" sz="5600" dirty="0"/>
            </a:br>
            <a:r>
              <a:rPr lang="it-IT" sz="5600" b="0" i="0" dirty="0">
                <a:solidFill>
                  <a:srgbClr val="545454"/>
                </a:solidFill>
                <a:effectLst/>
              </a:rPr>
              <a:t>Quando ti chiamo e ti chiedo</a:t>
            </a:r>
            <a:r>
              <a:rPr lang="it-IT" sz="5600" dirty="0"/>
              <a:t/>
            </a:r>
            <a:br>
              <a:rPr lang="it-IT" sz="5600" dirty="0"/>
            </a:br>
            <a:r>
              <a:rPr lang="it-IT" sz="5600" b="0" i="0" dirty="0">
                <a:solidFill>
                  <a:srgbClr val="545454"/>
                </a:solidFill>
                <a:effectLst/>
              </a:rPr>
              <a:t>Più o meno per che ora ritorni</a:t>
            </a:r>
            <a:r>
              <a:rPr lang="it-IT" sz="5600" dirty="0"/>
              <a:t/>
            </a:r>
            <a:br>
              <a:rPr lang="it-IT" sz="5600" dirty="0"/>
            </a:br>
            <a:r>
              <a:rPr lang="it-IT" sz="5600" b="0" i="0" dirty="0">
                <a:solidFill>
                  <a:srgbClr val="545454"/>
                </a:solidFill>
                <a:effectLst/>
              </a:rPr>
              <a:t>E tu sei nel traffico e strilli</a:t>
            </a:r>
            <a:r>
              <a:rPr lang="it-IT" sz="5600" dirty="0"/>
              <a:t/>
            </a:r>
            <a:br>
              <a:rPr lang="it-IT" sz="5600" dirty="0"/>
            </a:br>
            <a:r>
              <a:rPr lang="it-IT" sz="5600" b="0" i="0" dirty="0">
                <a:solidFill>
                  <a:srgbClr val="545454"/>
                </a:solidFill>
                <a:effectLst/>
              </a:rPr>
              <a:t>Perché ti senti incastrata</a:t>
            </a:r>
            <a:r>
              <a:rPr lang="it-IT" sz="5600" dirty="0"/>
              <a:t/>
            </a:r>
            <a:br>
              <a:rPr lang="it-IT" sz="5600" dirty="0"/>
            </a:br>
            <a:r>
              <a:rPr lang="it-IT" sz="5600" b="0" i="0" dirty="0">
                <a:solidFill>
                  <a:srgbClr val="545454"/>
                </a:solidFill>
                <a:effectLst/>
              </a:rPr>
              <a:t>Però poi torni e sorridi</a:t>
            </a:r>
            <a:r>
              <a:rPr lang="it-IT" sz="5600" dirty="0"/>
              <a:t/>
            </a:r>
            <a:br>
              <a:rPr lang="it-IT" sz="5600" dirty="0"/>
            </a:br>
            <a:r>
              <a:rPr lang="it-IT" sz="5600" b="0" i="0" dirty="0">
                <a:solidFill>
                  <a:srgbClr val="545454"/>
                </a:solidFill>
                <a:effectLst/>
              </a:rPr>
              <a:t>Perché sai che in fondo è passata</a:t>
            </a:r>
            <a:r>
              <a:rPr lang="it-IT" sz="5600" dirty="0"/>
              <a:t/>
            </a:r>
            <a:br>
              <a:rPr lang="it-IT" sz="5600" dirty="0"/>
            </a:br>
            <a:r>
              <a:rPr lang="it-IT" sz="5600" b="0" i="0" dirty="0">
                <a:solidFill>
                  <a:srgbClr val="545454"/>
                </a:solidFill>
                <a:effectLst/>
              </a:rPr>
              <a:t>Io lo capisco</a:t>
            </a:r>
            <a:r>
              <a:rPr lang="it-IT" sz="5600" dirty="0"/>
              <a:t/>
            </a:r>
            <a:br>
              <a:rPr lang="it-IT" sz="5600" dirty="0"/>
            </a:br>
            <a:r>
              <a:rPr lang="it-IT" sz="5600" b="0" i="0" dirty="0">
                <a:solidFill>
                  <a:srgbClr val="545454"/>
                </a:solidFill>
                <a:effectLst/>
              </a:rPr>
              <a:t>Che a volte ti manca tuo padre</a:t>
            </a:r>
            <a:r>
              <a:rPr lang="it-IT" sz="5600" dirty="0"/>
              <a:t/>
            </a:r>
            <a:br>
              <a:rPr lang="it-IT" sz="5600" dirty="0"/>
            </a:br>
            <a:r>
              <a:rPr lang="it-IT" sz="5600" b="0" i="0" dirty="0">
                <a:solidFill>
                  <a:srgbClr val="545454"/>
                </a:solidFill>
                <a:effectLst/>
              </a:rPr>
              <a:t>Io nei tuoi occhi lo leggo</a:t>
            </a:r>
            <a:r>
              <a:rPr lang="it-IT" sz="5600" dirty="0"/>
              <a:t/>
            </a:r>
            <a:br>
              <a:rPr lang="it-IT" sz="5600" dirty="0"/>
            </a:br>
            <a:r>
              <a:rPr lang="it-IT" sz="5600" b="0" i="0" dirty="0">
                <a:solidFill>
                  <a:srgbClr val="545454"/>
                </a:solidFill>
                <a:effectLst/>
              </a:rPr>
              <a:t>Vorresti avere avuto un Natale</a:t>
            </a:r>
            <a:r>
              <a:rPr lang="it-IT" sz="5600" dirty="0"/>
              <a:t/>
            </a:r>
            <a:br>
              <a:rPr lang="it-IT" sz="5600" dirty="0"/>
            </a:br>
            <a:r>
              <a:rPr lang="it-IT" sz="5600" b="0" i="0" dirty="0">
                <a:solidFill>
                  <a:srgbClr val="545454"/>
                </a:solidFill>
                <a:effectLst/>
              </a:rPr>
              <a:t>Non tanto per un regalo</a:t>
            </a:r>
            <a:r>
              <a:rPr lang="it-IT" sz="5600" dirty="0"/>
              <a:t/>
            </a:r>
            <a:br>
              <a:rPr lang="it-IT" sz="5600" dirty="0"/>
            </a:br>
            <a:r>
              <a:rPr lang="it-IT" sz="5600" b="0" i="0" dirty="0">
                <a:solidFill>
                  <a:srgbClr val="545454"/>
                </a:solidFill>
                <a:effectLst/>
              </a:rPr>
              <a:t>Ma per sentirti un regalo</a:t>
            </a:r>
            <a:r>
              <a:rPr lang="it-IT" sz="5600" dirty="0"/>
              <a:t/>
            </a:r>
            <a:br>
              <a:rPr lang="it-IT" sz="5600" dirty="0"/>
            </a:br>
            <a:r>
              <a:rPr lang="it-IT" sz="5600" b="0" i="0" dirty="0">
                <a:solidFill>
                  <a:srgbClr val="545454"/>
                </a:solidFill>
                <a:effectLst/>
              </a:rPr>
              <a:t>Che per qualcuno vali</a:t>
            </a:r>
            <a:r>
              <a:rPr lang="it-IT" sz="5600" dirty="0"/>
              <a:t/>
            </a:r>
            <a:br>
              <a:rPr lang="it-IT" sz="5600" dirty="0"/>
            </a:br>
            <a:r>
              <a:rPr lang="it-IT" sz="5600" b="0" i="0" dirty="0">
                <a:solidFill>
                  <a:srgbClr val="545454"/>
                </a:solidFill>
                <a:effectLst/>
              </a:rPr>
              <a:t>E sei il diamante più raro</a:t>
            </a:r>
            <a:r>
              <a:rPr lang="it-IT" sz="5600" dirty="0"/>
              <a:t/>
            </a:r>
            <a:br>
              <a:rPr lang="it-IT" sz="5600" dirty="0"/>
            </a:br>
            <a:r>
              <a:rPr lang="it-IT" sz="5600" b="0" i="0" dirty="0">
                <a:solidFill>
                  <a:srgbClr val="545454"/>
                </a:solidFill>
                <a:effectLst/>
              </a:rPr>
              <a:t>Per me sei questo</a:t>
            </a:r>
            <a:r>
              <a:rPr lang="it-IT" sz="5600" dirty="0"/>
              <a:t/>
            </a:r>
            <a:br>
              <a:rPr lang="it-IT" sz="5600" dirty="0"/>
            </a:br>
            <a:r>
              <a:rPr lang="it-IT" sz="5600" b="0" i="0" dirty="0">
                <a:solidFill>
                  <a:srgbClr val="545454"/>
                </a:solidFill>
                <a:effectLst/>
              </a:rPr>
              <a:t>Per me sei questo e altro</a:t>
            </a:r>
            <a:r>
              <a:rPr lang="it-IT" sz="5600" dirty="0"/>
              <a:t/>
            </a:r>
            <a:br>
              <a:rPr lang="it-IT" sz="5600" dirty="0"/>
            </a:br>
            <a:r>
              <a:rPr lang="it-IT" sz="5600" b="0" i="0" dirty="0">
                <a:solidFill>
                  <a:srgbClr val="545454"/>
                </a:solidFill>
                <a:effectLst/>
              </a:rPr>
              <a:t>E non nascondere le lacrime</a:t>
            </a:r>
            <a:r>
              <a:rPr lang="it-IT" sz="5600" dirty="0"/>
              <a:t/>
            </a:r>
            <a:br>
              <a:rPr lang="it-IT" sz="5600" dirty="0"/>
            </a:br>
            <a:r>
              <a:rPr lang="it-IT" sz="5600" b="0" i="0" dirty="0">
                <a:solidFill>
                  <a:srgbClr val="545454"/>
                </a:solidFill>
                <a:effectLst/>
              </a:rPr>
              <a:t>Che tanto scendono in basso</a:t>
            </a:r>
            <a:r>
              <a:rPr lang="it-IT" sz="5600" dirty="0"/>
              <a:t/>
            </a:r>
            <a:br>
              <a:rPr lang="it-IT" sz="5600" dirty="0"/>
            </a:br>
            <a:r>
              <a:rPr lang="it-IT" sz="5600" b="0" i="0" dirty="0">
                <a:solidFill>
                  <a:srgbClr val="545454"/>
                </a:solidFill>
                <a:effectLst/>
              </a:rPr>
              <a:t>Tu falle cadere fino</a:t>
            </a:r>
            <a:r>
              <a:rPr lang="it-IT" sz="5600" dirty="0"/>
              <a:t/>
            </a:r>
            <a:br>
              <a:rPr lang="it-IT" sz="5600" dirty="0"/>
            </a:br>
            <a:r>
              <a:rPr lang="it-IT" sz="5600" b="0" i="0" dirty="0">
                <a:solidFill>
                  <a:srgbClr val="545454"/>
                </a:solidFill>
                <a:effectLst/>
              </a:rPr>
              <a:t>A che non diventano fango</a:t>
            </a:r>
            <a:r>
              <a:rPr lang="it-IT" sz="5600" dirty="0"/>
              <a:t/>
            </a:r>
            <a:br>
              <a:rPr lang="it-IT" sz="5600" dirty="0"/>
            </a:br>
            <a:r>
              <a:rPr lang="it-IT" sz="5600" b="0" i="0" dirty="0">
                <a:solidFill>
                  <a:srgbClr val="545454"/>
                </a:solidFill>
                <a:effectLst/>
              </a:rPr>
              <a:t>Poi ritorna in quel posto</a:t>
            </a:r>
            <a:r>
              <a:rPr lang="it-IT" sz="5600" dirty="0"/>
              <a:t/>
            </a:r>
            <a:br>
              <a:rPr lang="it-IT" sz="5600" dirty="0"/>
            </a:br>
            <a:r>
              <a:rPr lang="it-IT" sz="5600" b="0" i="0" dirty="0">
                <a:solidFill>
                  <a:srgbClr val="545454"/>
                </a:solidFill>
                <a:effectLst/>
              </a:rPr>
              <a:t>Ci sarà una rosa e sarà Maggio</a:t>
            </a:r>
            <a:r>
              <a:rPr lang="it-IT" sz="5600" dirty="0"/>
              <a:t/>
            </a:r>
            <a:br>
              <a:rPr lang="it-IT" sz="5600" dirty="0"/>
            </a:br>
            <a:r>
              <a:rPr lang="it-IT" sz="5600" b="0" i="0" dirty="0">
                <a:solidFill>
                  <a:srgbClr val="545454"/>
                </a:solidFill>
                <a:effectLst/>
              </a:rPr>
              <a:t>Vorrei</a:t>
            </a:r>
            <a:r>
              <a:rPr lang="it-IT" sz="5600" dirty="0"/>
              <a:t/>
            </a:r>
            <a:br>
              <a:rPr lang="it-IT" sz="5600" dirty="0"/>
            </a:br>
            <a:r>
              <a:rPr lang="it-IT" sz="5600" b="0" i="0" dirty="0">
                <a:solidFill>
                  <a:srgbClr val="545454"/>
                </a:solidFill>
                <a:effectLst/>
              </a:rPr>
              <a:t>Che ti guardassi con i miei occhi</a:t>
            </a:r>
            <a:r>
              <a:rPr lang="it-IT" sz="5600" dirty="0"/>
              <a:t/>
            </a:r>
            <a:br>
              <a:rPr lang="it-IT" sz="5600" dirty="0"/>
            </a:br>
            <a:r>
              <a:rPr lang="it-IT" sz="5600" b="0" i="0" dirty="0">
                <a:solidFill>
                  <a:srgbClr val="545454"/>
                </a:solidFill>
                <a:effectLst/>
              </a:rPr>
              <a:t>Vorrei</a:t>
            </a:r>
            <a:r>
              <a:rPr lang="it-IT" sz="5600" dirty="0"/>
              <a:t/>
            </a:r>
            <a:br>
              <a:rPr lang="it-IT" sz="5600" dirty="0"/>
            </a:br>
            <a:r>
              <a:rPr lang="it-IT" sz="5600" b="0" i="0" dirty="0">
                <a:solidFill>
                  <a:srgbClr val="545454"/>
                </a:solidFill>
                <a:effectLst/>
              </a:rPr>
              <a:t>Che ti ascoltassi con i miei sogni</a:t>
            </a:r>
            <a:r>
              <a:rPr lang="it-IT" sz="5600" dirty="0"/>
              <a:t/>
            </a:r>
            <a:br>
              <a:rPr lang="it-IT" sz="5600" dirty="0"/>
            </a:br>
            <a:r>
              <a:rPr lang="it-IT" sz="5600" b="0" i="0" dirty="0">
                <a:solidFill>
                  <a:srgbClr val="545454"/>
                </a:solidFill>
                <a:effectLst/>
              </a:rPr>
              <a:t>Sai la mia vita è soltanto un insieme di sogni</a:t>
            </a:r>
            <a:r>
              <a:rPr lang="it-IT" sz="5600" dirty="0"/>
              <a:t/>
            </a:r>
            <a:br>
              <a:rPr lang="it-IT" sz="5600" dirty="0"/>
            </a:br>
            <a:r>
              <a:rPr lang="it-IT" sz="5600" b="0" i="0" dirty="0">
                <a:solidFill>
                  <a:srgbClr val="545454"/>
                </a:solidFill>
                <a:effectLst/>
              </a:rPr>
              <a:t>E tu sei l’unica parte reale che voglio nei giorni</a:t>
            </a:r>
            <a:r>
              <a:rPr lang="it-IT" sz="5600" dirty="0"/>
              <a:t/>
            </a:r>
            <a:br>
              <a:rPr lang="it-IT" sz="5600" dirty="0"/>
            </a:br>
            <a:r>
              <a:rPr lang="it-IT" sz="5600" b="0" i="0" dirty="0">
                <a:solidFill>
                  <a:srgbClr val="545454"/>
                </a:solidFill>
                <a:effectLst/>
              </a:rPr>
              <a:t>Ehi</a:t>
            </a:r>
          </a:p>
          <a:p>
            <a:r>
              <a:rPr lang="it-IT" sz="5600" b="0" i="0" dirty="0">
                <a:solidFill>
                  <a:srgbClr val="545454"/>
                </a:solidFill>
                <a:effectLst/>
              </a:rPr>
              <a:t>E quando il mondo ti schiaccia provaci anche tu</a:t>
            </a:r>
            <a:r>
              <a:rPr lang="it-IT" sz="5600" dirty="0"/>
              <a:t/>
            </a:r>
            <a:br>
              <a:rPr lang="it-IT" sz="5600" dirty="0"/>
            </a:br>
            <a:r>
              <a:rPr lang="it-IT" sz="5600" b="0" i="0" dirty="0">
                <a:solidFill>
                  <a:srgbClr val="545454"/>
                </a:solidFill>
                <a:effectLst/>
              </a:rPr>
              <a:t>Tira fuori il bimbo che hai dentro, non nasconderlo più</a:t>
            </a:r>
            <a:r>
              <a:rPr lang="it-IT" sz="5600" dirty="0"/>
              <a:t/>
            </a:r>
            <a:br>
              <a:rPr lang="it-IT" sz="5600" dirty="0"/>
            </a:br>
            <a:r>
              <a:rPr lang="it-IT" sz="5600" b="0" i="0" dirty="0">
                <a:solidFill>
                  <a:srgbClr val="545454"/>
                </a:solidFill>
                <a:effectLst/>
              </a:rPr>
              <a:t>E ti ho portato due fiori, uno sono io e l’altro sei tu</a:t>
            </a:r>
            <a:r>
              <a:rPr lang="it-IT" sz="5600" dirty="0"/>
              <a:t/>
            </a:r>
            <a:br>
              <a:rPr lang="it-IT" sz="5600" dirty="0"/>
            </a:br>
            <a:r>
              <a:rPr lang="it-IT" sz="5600" b="0" i="0" dirty="0">
                <a:solidFill>
                  <a:srgbClr val="545454"/>
                </a:solidFill>
                <a:effectLst/>
              </a:rPr>
              <a:t>E vorrei essere anch’io bello come sei bella tu</a:t>
            </a:r>
          </a:p>
          <a:p>
            <a:endParaRPr lang="it-IT" dirty="0"/>
          </a:p>
        </p:txBody>
      </p:sp>
      <p:cxnSp>
        <p:nvCxnSpPr>
          <p:cNvPr id="11" name="Connettore diritto 10">
            <a:extLst>
              <a:ext uri="{FF2B5EF4-FFF2-40B4-BE49-F238E27FC236}">
                <a16:creationId xmlns:a16="http://schemas.microsoft.com/office/drawing/2014/main" id="{EE3B1E6A-A498-44D1-A8D2-8D84DFC6A309}"/>
              </a:ext>
            </a:extLst>
          </p:cNvPr>
          <p:cNvCxnSpPr>
            <a:cxnSpLocks/>
          </p:cNvCxnSpPr>
          <p:nvPr/>
        </p:nvCxnSpPr>
        <p:spPr>
          <a:xfrm>
            <a:off x="5473081" y="1059602"/>
            <a:ext cx="0" cy="5379868"/>
          </a:xfrm>
          <a:prstGeom prst="line">
            <a:avLst/>
          </a:prstGeom>
          <a:ln w="57150"/>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883441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66BBFA-5DA2-417B-8873-150CDBE264EB}"/>
              </a:ext>
            </a:extLst>
          </p:cNvPr>
          <p:cNvSpPr>
            <a:spLocks noGrp="1"/>
          </p:cNvSpPr>
          <p:nvPr>
            <p:ph type="title"/>
          </p:nvPr>
        </p:nvSpPr>
        <p:spPr>
          <a:xfrm>
            <a:off x="481013" y="3752849"/>
            <a:ext cx="3290887" cy="2452687"/>
          </a:xfrm>
        </p:spPr>
        <p:txBody>
          <a:bodyPr anchor="ctr">
            <a:normAutofit fontScale="90000"/>
          </a:bodyPr>
          <a:lstStyle/>
          <a:p>
            <a:r>
              <a:rPr lang="it-IT" sz="3600" dirty="0"/>
              <a:t>La gentilezza nelle parole del testo</a:t>
            </a:r>
          </a:p>
        </p:txBody>
      </p:sp>
      <p:sp>
        <p:nvSpPr>
          <p:cNvPr id="3" name="Segnaposto contenuto 2">
            <a:extLst>
              <a:ext uri="{FF2B5EF4-FFF2-40B4-BE49-F238E27FC236}">
                <a16:creationId xmlns:a16="http://schemas.microsoft.com/office/drawing/2014/main" id="{3BB415A6-35F7-432E-93D1-0C96CEAECC84}"/>
              </a:ext>
            </a:extLst>
          </p:cNvPr>
          <p:cNvSpPr>
            <a:spLocks noGrp="1"/>
          </p:cNvSpPr>
          <p:nvPr>
            <p:ph idx="1"/>
          </p:nvPr>
        </p:nvSpPr>
        <p:spPr>
          <a:xfrm>
            <a:off x="3943350" y="3524251"/>
            <a:ext cx="7767637" cy="2919412"/>
          </a:xfrm>
        </p:spPr>
        <p:txBody>
          <a:bodyPr anchor="ctr">
            <a:normAutofit fontScale="55000" lnSpcReduction="20000"/>
          </a:bodyPr>
          <a:lstStyle/>
          <a:p>
            <a:r>
              <a:rPr lang="it-IT" sz="2600" b="0" i="0" dirty="0">
                <a:effectLst/>
              </a:rPr>
              <a:t>E quando il mondo ti schiaccia provaci anche tu</a:t>
            </a:r>
            <a:r>
              <a:rPr lang="it-IT" sz="2600" dirty="0"/>
              <a:t/>
            </a:r>
            <a:br>
              <a:rPr lang="it-IT" sz="2600" dirty="0"/>
            </a:br>
            <a:r>
              <a:rPr lang="it-IT" sz="2600" b="0" i="0" dirty="0">
                <a:effectLst/>
              </a:rPr>
              <a:t>Tira fuori il bimbo che hai dentro, non nasconderlo più</a:t>
            </a:r>
            <a:r>
              <a:rPr lang="it-IT" sz="2600" dirty="0"/>
              <a:t/>
            </a:r>
            <a:br>
              <a:rPr lang="it-IT" sz="2600" dirty="0"/>
            </a:br>
            <a:r>
              <a:rPr lang="it-IT" sz="2600" b="0" i="0" dirty="0">
                <a:effectLst/>
              </a:rPr>
              <a:t>E ti ho portato due fiori, uno sono io e l’altro sei tu</a:t>
            </a:r>
            <a:r>
              <a:rPr lang="it-IT" sz="2600" dirty="0"/>
              <a:t/>
            </a:r>
            <a:br>
              <a:rPr lang="it-IT" sz="2600" dirty="0"/>
            </a:br>
            <a:r>
              <a:rPr lang="it-IT" sz="2600" b="0" i="0" dirty="0">
                <a:effectLst/>
              </a:rPr>
              <a:t>E vorrei essere anch’io bello come sei bella tu</a:t>
            </a:r>
          </a:p>
          <a:p>
            <a:endParaRPr lang="it-IT" sz="2600" dirty="0"/>
          </a:p>
          <a:p>
            <a:endParaRPr lang="it-IT" sz="1000" b="0" i="0" dirty="0">
              <a:effectLst/>
            </a:endParaRPr>
          </a:p>
          <a:p>
            <a:endParaRPr lang="it-IT" sz="1000" dirty="0"/>
          </a:p>
          <a:p>
            <a:r>
              <a:rPr lang="it-IT" sz="2600" b="0" i="0" dirty="0">
                <a:effectLst/>
              </a:rPr>
              <a:t>Il testo inizia con il ritornello, che secondo me è il punto </a:t>
            </a:r>
            <a:r>
              <a:rPr lang="it-IT" sz="2600" dirty="0" smtClean="0"/>
              <a:t>in cui</a:t>
            </a:r>
            <a:r>
              <a:rPr lang="it-IT" sz="2600" b="0" i="0" dirty="0" smtClean="0">
                <a:effectLst/>
              </a:rPr>
              <a:t> </a:t>
            </a:r>
            <a:r>
              <a:rPr lang="it-IT" sz="2600" b="0" i="0" dirty="0">
                <a:effectLst/>
              </a:rPr>
              <a:t>la gentilezza si sente particolarmente. Io queste parole le interpreto così: e quando la gente ti tratta male, come se tu non valessi nulla, dimostragli il contrario: trattale come vorresti che tu fossi trattato, così magari, un giorno, si comporteranno come hai fatto tu. Poi il testo continua dicendo: ‘’e ti ho portato due </a:t>
            </a:r>
            <a:r>
              <a:rPr lang="it-IT" sz="2600" dirty="0"/>
              <a:t>fiori</a:t>
            </a:r>
            <a:r>
              <a:rPr lang="it-IT" sz="2600" b="0" i="0" dirty="0">
                <a:effectLst/>
              </a:rPr>
              <a:t>…’’. Qui, proprio come scritto, il ragazzo, di cui parla la canzone, porta un fiore alla ragazza: una rosa e continua dicendo che una è lui e l’altra è lei. Alla fine conclude con un complimento, anche questo tipico della gentilezza dicendo: ‘’e vorrei essere anch’io bello come sei bella tu’’.</a:t>
            </a:r>
          </a:p>
          <a:p>
            <a:endParaRPr lang="it-IT" sz="1000" b="0" i="0" dirty="0">
              <a:effectLst/>
              <a:latin typeface="zonapro"/>
            </a:endParaRPr>
          </a:p>
        </p:txBody>
      </p:sp>
      <p:pic>
        <p:nvPicPr>
          <p:cNvPr id="6146" name="Picture 2" descr="Visualizza immagine di origine">
            <a:extLst>
              <a:ext uri="{FF2B5EF4-FFF2-40B4-BE49-F238E27FC236}">
                <a16:creationId xmlns:a16="http://schemas.microsoft.com/office/drawing/2014/main" id="{34719743-7FE6-41C6-8287-03053F25F3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963" b="47457"/>
          <a:stretch/>
        </p:blipFill>
        <p:spPr bwMode="auto">
          <a:xfrm>
            <a:off x="20" y="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cxnSp>
        <p:nvCxnSpPr>
          <p:cNvPr id="7" name="Connettore 2 6">
            <a:extLst>
              <a:ext uri="{FF2B5EF4-FFF2-40B4-BE49-F238E27FC236}">
                <a16:creationId xmlns:a16="http://schemas.microsoft.com/office/drawing/2014/main" id="{CFCBF350-4923-45BC-93B9-4461E2D21AC7}"/>
              </a:ext>
            </a:extLst>
          </p:cNvPr>
          <p:cNvCxnSpPr/>
          <p:nvPr/>
        </p:nvCxnSpPr>
        <p:spPr>
          <a:xfrm>
            <a:off x="5655076" y="4332303"/>
            <a:ext cx="0" cy="550415"/>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69630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E4431-E5D5-4BDD-8AB2-77C7832AD048}"/>
              </a:ext>
            </a:extLst>
          </p:cNvPr>
          <p:cNvSpPr>
            <a:spLocks noGrp="1"/>
          </p:cNvSpPr>
          <p:nvPr>
            <p:ph type="title"/>
          </p:nvPr>
        </p:nvSpPr>
        <p:spPr>
          <a:xfrm>
            <a:off x="1047750" y="1415881"/>
            <a:ext cx="8610600" cy="1293028"/>
          </a:xfrm>
        </p:spPr>
        <p:txBody>
          <a:bodyPr/>
          <a:lstStyle/>
          <a:p>
            <a:r>
              <a:rPr lang="it-IT" dirty="0"/>
              <a:t>Frasi sulla gentilezza nel testo</a:t>
            </a:r>
          </a:p>
        </p:txBody>
      </p:sp>
      <p:sp>
        <p:nvSpPr>
          <p:cNvPr id="3" name="Segnaposto contenuto 2">
            <a:extLst>
              <a:ext uri="{FF2B5EF4-FFF2-40B4-BE49-F238E27FC236}">
                <a16:creationId xmlns:a16="http://schemas.microsoft.com/office/drawing/2014/main" id="{4E7DAA0F-F69D-4D74-804E-F7007D7E0A0D}"/>
              </a:ext>
            </a:extLst>
          </p:cNvPr>
          <p:cNvSpPr>
            <a:spLocks noGrp="1"/>
          </p:cNvSpPr>
          <p:nvPr>
            <p:ph sz="half" idx="1"/>
          </p:nvPr>
        </p:nvSpPr>
        <p:spPr>
          <a:xfrm>
            <a:off x="762000" y="2833875"/>
            <a:ext cx="5334000" cy="4024125"/>
          </a:xfrm>
        </p:spPr>
        <p:txBody>
          <a:bodyPr>
            <a:normAutofit fontScale="92500" lnSpcReduction="10000"/>
          </a:bodyPr>
          <a:lstStyle/>
          <a:p>
            <a:r>
              <a:rPr lang="it-IT" sz="2600" b="0" i="0" dirty="0">
                <a:effectLst/>
              </a:rPr>
              <a:t>La luce filtra tra gli alberi spogli</a:t>
            </a:r>
            <a:r>
              <a:rPr lang="it-IT" sz="2600" dirty="0"/>
              <a:t/>
            </a:r>
            <a:br>
              <a:rPr lang="it-IT" sz="2600" dirty="0"/>
            </a:br>
            <a:r>
              <a:rPr lang="it-IT" sz="2600" b="0" i="0" dirty="0">
                <a:effectLst/>
              </a:rPr>
              <a:t>Ma il sole è nulla in confronto ai tuoi occhi</a:t>
            </a:r>
          </a:p>
          <a:p>
            <a:endParaRPr lang="it-IT" sz="2600" dirty="0"/>
          </a:p>
          <a:p>
            <a:r>
              <a:rPr lang="it-IT" sz="2600" b="0" i="0" dirty="0">
                <a:effectLst/>
              </a:rPr>
              <a:t>Tu sei la prima missione compiuta</a:t>
            </a:r>
            <a:r>
              <a:rPr lang="it-IT" sz="2600" dirty="0"/>
              <a:t/>
            </a:r>
            <a:br>
              <a:rPr lang="it-IT" sz="2600" dirty="0"/>
            </a:br>
            <a:r>
              <a:rPr lang="it-IT" sz="2600" b="0" i="0" dirty="0">
                <a:effectLst/>
              </a:rPr>
              <a:t>Sei il desiderio che muta in riuscita</a:t>
            </a:r>
            <a:r>
              <a:rPr lang="it-IT" sz="2600" dirty="0"/>
              <a:t/>
            </a:r>
            <a:br>
              <a:rPr lang="it-IT" sz="2600" dirty="0"/>
            </a:br>
            <a:r>
              <a:rPr lang="it-IT" sz="2600" b="0" i="0" dirty="0">
                <a:effectLst/>
              </a:rPr>
              <a:t>è una poesia senza veli</a:t>
            </a:r>
            <a:r>
              <a:rPr lang="it-IT" sz="2600" dirty="0"/>
              <a:t/>
            </a:r>
            <a:br>
              <a:rPr lang="it-IT" sz="2600" dirty="0"/>
            </a:br>
            <a:r>
              <a:rPr lang="it-IT" sz="2600" b="0" i="0" dirty="0">
                <a:effectLst/>
              </a:rPr>
              <a:t>Io vivo con i tuoi piedi</a:t>
            </a:r>
            <a:r>
              <a:rPr lang="it-IT" sz="2600" dirty="0"/>
              <a:t/>
            </a:r>
            <a:br>
              <a:rPr lang="it-IT" sz="2600" dirty="0"/>
            </a:br>
            <a:r>
              <a:rPr lang="it-IT" sz="2600" b="0" i="0" dirty="0">
                <a:effectLst/>
              </a:rPr>
              <a:t>Io vivo, è grazie a te se sto in piedi</a:t>
            </a:r>
          </a:p>
          <a:p>
            <a:endParaRPr lang="it-IT" dirty="0">
              <a:solidFill>
                <a:srgbClr val="545454"/>
              </a:solidFill>
              <a:latin typeface="zonapro"/>
            </a:endParaRPr>
          </a:p>
          <a:p>
            <a:endParaRPr lang="it-IT" sz="2800" b="0" i="0" dirty="0">
              <a:solidFill>
                <a:srgbClr val="545454"/>
              </a:solidFill>
              <a:effectLst/>
              <a:latin typeface="zonapro"/>
            </a:endParaRPr>
          </a:p>
          <a:p>
            <a:endParaRPr lang="it-IT" dirty="0">
              <a:solidFill>
                <a:srgbClr val="545454"/>
              </a:solidFill>
              <a:latin typeface="zonapro"/>
            </a:endParaRPr>
          </a:p>
          <a:p>
            <a:endParaRPr lang="it-IT" sz="2800" b="0" i="0" dirty="0">
              <a:solidFill>
                <a:srgbClr val="545454"/>
              </a:solidFill>
              <a:effectLst/>
              <a:latin typeface="zonapro"/>
            </a:endParaRPr>
          </a:p>
          <a:p>
            <a:endParaRPr lang="it-IT" dirty="0">
              <a:solidFill>
                <a:srgbClr val="545454"/>
              </a:solidFill>
              <a:latin typeface="zonapro"/>
            </a:endParaRPr>
          </a:p>
          <a:p>
            <a:endParaRPr lang="it-IT" dirty="0"/>
          </a:p>
        </p:txBody>
      </p:sp>
      <p:sp>
        <p:nvSpPr>
          <p:cNvPr id="4" name="Segnaposto contenuto 3">
            <a:extLst>
              <a:ext uri="{FF2B5EF4-FFF2-40B4-BE49-F238E27FC236}">
                <a16:creationId xmlns:a16="http://schemas.microsoft.com/office/drawing/2014/main" id="{0D4B5431-3092-4F71-BE24-61327B5D2497}"/>
              </a:ext>
            </a:extLst>
          </p:cNvPr>
          <p:cNvSpPr>
            <a:spLocks noGrp="1"/>
          </p:cNvSpPr>
          <p:nvPr>
            <p:ph sz="half" idx="2"/>
          </p:nvPr>
        </p:nvSpPr>
        <p:spPr>
          <a:xfrm>
            <a:off x="6238875" y="2768952"/>
            <a:ext cx="5334000" cy="4024125"/>
          </a:xfrm>
        </p:spPr>
        <p:txBody>
          <a:bodyPr>
            <a:normAutofit fontScale="92500" lnSpcReduction="10000"/>
          </a:bodyPr>
          <a:lstStyle/>
          <a:p>
            <a:r>
              <a:rPr lang="it-IT" dirty="0"/>
              <a:t>Queste due frasi esprimono nella loro semplicità il senso di gentilezza usato nell’amore. Questa canzone è scritta sottoforma di poesia attraverso cui escono i sentimenti profondi facendo paragoni sulla bellezza della ragazza.</a:t>
            </a:r>
          </a:p>
          <a:p>
            <a:r>
              <a:rPr lang="it-IT" dirty="0"/>
              <a:t>Qui la gentilezza viene usata nelle parole che tutti vorrebbero sentirsi dire e in questo modo ci sentiamo meglio. Magari un giorno,  sentendo queste parole, anche noi potremmo essere gentili col prossimo. Si impara di più guardando le buone azioni delle persone che ci circondano.</a:t>
            </a:r>
          </a:p>
        </p:txBody>
      </p:sp>
      <p:pic>
        <p:nvPicPr>
          <p:cNvPr id="1026" name="Picture 2">
            <a:extLst>
              <a:ext uri="{FF2B5EF4-FFF2-40B4-BE49-F238E27FC236}">
                <a16:creationId xmlns:a16="http://schemas.microsoft.com/office/drawing/2014/main" id="{A0EACB77-1760-4BF5-A2B4-78A6AF779A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5571" y="0"/>
            <a:ext cx="3931204" cy="2076986"/>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8415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BFDD82-642F-4833-8A2C-3ED76C3D3FFF}"/>
              </a:ext>
            </a:extLst>
          </p:cNvPr>
          <p:cNvSpPr>
            <a:spLocks noGrp="1"/>
          </p:cNvSpPr>
          <p:nvPr>
            <p:ph type="title"/>
          </p:nvPr>
        </p:nvSpPr>
        <p:spPr>
          <a:xfrm>
            <a:off x="662471" y="1441450"/>
            <a:ext cx="6257291" cy="1293028"/>
          </a:xfrm>
        </p:spPr>
        <p:txBody>
          <a:bodyPr vert="horz" lIns="91440" tIns="45720" rIns="91440" bIns="45720" rtlCol="0" anchor="ctr">
            <a:noAutofit/>
          </a:bodyPr>
          <a:lstStyle/>
          <a:p>
            <a:pPr algn="ctr"/>
            <a:r>
              <a:rPr lang="en-US" sz="1600" b="0" i="0" dirty="0">
                <a:effectLst/>
              </a:rPr>
              <a:t>E sei il diamante </a:t>
            </a:r>
            <a:r>
              <a:rPr lang="en-US" sz="1600" b="0" i="0" dirty="0" err="1">
                <a:effectLst/>
              </a:rPr>
              <a:t>più</a:t>
            </a:r>
            <a:r>
              <a:rPr lang="en-US" sz="1600" b="0" i="0" dirty="0">
                <a:effectLst/>
              </a:rPr>
              <a:t> </a:t>
            </a:r>
            <a:r>
              <a:rPr lang="en-US" sz="1600" b="0" i="0" dirty="0" err="1">
                <a:effectLst/>
              </a:rPr>
              <a:t>raro</a:t>
            </a:r>
            <a:r>
              <a:rPr lang="en-US" sz="1600" b="0" i="0" dirty="0">
                <a:effectLst/>
              </a:rPr>
              <a:t>, per me sei </a:t>
            </a:r>
            <a:r>
              <a:rPr lang="en-US" sz="1600" b="0" i="0" dirty="0" err="1">
                <a:effectLst/>
              </a:rPr>
              <a:t>questo</a:t>
            </a:r>
            <a:r>
              <a:rPr lang="en-US" sz="1600" b="0" i="0" dirty="0">
                <a:effectLst/>
              </a:rPr>
              <a:t>,</a:t>
            </a:r>
            <a:r>
              <a:rPr lang="en-US" sz="1600" dirty="0"/>
              <a:t/>
            </a:r>
            <a:br>
              <a:rPr lang="en-US" sz="1600" dirty="0"/>
            </a:br>
            <a:r>
              <a:rPr lang="en-US" sz="1600" b="0" i="0" dirty="0">
                <a:effectLst/>
              </a:rPr>
              <a:t>Per me sei </a:t>
            </a:r>
            <a:r>
              <a:rPr lang="en-US" sz="1600" b="0" i="0" dirty="0" err="1">
                <a:effectLst/>
              </a:rPr>
              <a:t>questo</a:t>
            </a:r>
            <a:r>
              <a:rPr lang="en-US" sz="1600" b="0" i="0" dirty="0">
                <a:effectLst/>
              </a:rPr>
              <a:t> e </a:t>
            </a:r>
            <a:r>
              <a:rPr lang="en-US" sz="1600" b="0" i="0" dirty="0" err="1">
                <a:effectLst/>
              </a:rPr>
              <a:t>altro</a:t>
            </a:r>
            <a:r>
              <a:rPr lang="en-US" sz="1600" dirty="0"/>
              <a:t/>
            </a:r>
            <a:br>
              <a:rPr lang="en-US" sz="1600" dirty="0"/>
            </a:br>
            <a:r>
              <a:rPr lang="en-US" sz="1600" b="0" i="0" dirty="0">
                <a:effectLst/>
              </a:rPr>
              <a:t>E non </a:t>
            </a:r>
            <a:r>
              <a:rPr lang="en-US" sz="1600" b="0" i="0" dirty="0" err="1">
                <a:effectLst/>
              </a:rPr>
              <a:t>nascondere</a:t>
            </a:r>
            <a:r>
              <a:rPr lang="en-US" sz="1600" b="0" i="0" dirty="0">
                <a:effectLst/>
              </a:rPr>
              <a:t> le </a:t>
            </a:r>
            <a:r>
              <a:rPr lang="en-US" sz="1600" b="0" i="0" dirty="0" err="1">
                <a:effectLst/>
              </a:rPr>
              <a:t>lacrime</a:t>
            </a:r>
            <a:r>
              <a:rPr lang="en-US" sz="1600" b="0" i="0" dirty="0">
                <a:effectLst/>
              </a:rPr>
              <a:t>, </a:t>
            </a:r>
            <a:r>
              <a:rPr lang="en-US" sz="1600" b="0" i="0" dirty="0" err="1">
                <a:effectLst/>
              </a:rPr>
              <a:t>che</a:t>
            </a:r>
            <a:r>
              <a:rPr lang="en-US" sz="1600" b="0" i="0" dirty="0">
                <a:effectLst/>
              </a:rPr>
              <a:t> tanto </a:t>
            </a:r>
            <a:r>
              <a:rPr lang="en-US" sz="1600" b="0" i="0" dirty="0" err="1">
                <a:effectLst/>
              </a:rPr>
              <a:t>scendono</a:t>
            </a:r>
            <a:r>
              <a:rPr lang="en-US" sz="1600" b="0" i="0" dirty="0">
                <a:effectLst/>
              </a:rPr>
              <a:t> in basso</a:t>
            </a:r>
            <a:r>
              <a:rPr lang="en-US" sz="1600" dirty="0"/>
              <a:t/>
            </a:r>
            <a:br>
              <a:rPr lang="en-US" sz="1600" dirty="0"/>
            </a:br>
            <a:r>
              <a:rPr lang="en-US" sz="1600" b="0" i="0" dirty="0">
                <a:effectLst/>
              </a:rPr>
              <a:t>Tu </a:t>
            </a:r>
            <a:r>
              <a:rPr lang="en-US" sz="1600" b="0" i="0" dirty="0" err="1">
                <a:effectLst/>
              </a:rPr>
              <a:t>falle</a:t>
            </a:r>
            <a:r>
              <a:rPr lang="en-US" sz="1600" b="0" i="0" dirty="0">
                <a:effectLst/>
              </a:rPr>
              <a:t> </a:t>
            </a:r>
            <a:r>
              <a:rPr lang="en-US" sz="1600" b="0" i="0" dirty="0" err="1">
                <a:effectLst/>
              </a:rPr>
              <a:t>cadere</a:t>
            </a:r>
            <a:r>
              <a:rPr lang="en-US" sz="1600" b="0" i="0" dirty="0">
                <a:effectLst/>
              </a:rPr>
              <a:t> </a:t>
            </a:r>
            <a:r>
              <a:rPr lang="en-US" sz="1600" b="0" i="0" dirty="0" err="1">
                <a:effectLst/>
              </a:rPr>
              <a:t>fino</a:t>
            </a:r>
            <a:r>
              <a:rPr lang="en-US" sz="1600" b="0" i="0" dirty="0">
                <a:effectLst/>
              </a:rPr>
              <a:t> a </a:t>
            </a:r>
            <a:r>
              <a:rPr lang="en-US" sz="1600" b="0" i="0" dirty="0" err="1">
                <a:effectLst/>
              </a:rPr>
              <a:t>che</a:t>
            </a:r>
            <a:r>
              <a:rPr lang="en-US" sz="1600" b="0" i="0" dirty="0">
                <a:effectLst/>
              </a:rPr>
              <a:t> non </a:t>
            </a:r>
            <a:r>
              <a:rPr lang="en-US" sz="1600" b="0" i="0" dirty="0" err="1">
                <a:effectLst/>
              </a:rPr>
              <a:t>diventano</a:t>
            </a:r>
            <a:r>
              <a:rPr lang="en-US" sz="1600" b="0" i="0" dirty="0">
                <a:effectLst/>
              </a:rPr>
              <a:t> </a:t>
            </a:r>
            <a:r>
              <a:rPr lang="en-US" sz="1600" b="0" i="0" dirty="0" err="1">
                <a:effectLst/>
              </a:rPr>
              <a:t>fango</a:t>
            </a:r>
            <a:r>
              <a:rPr lang="en-US" sz="1600" b="0" i="0" dirty="0">
                <a:effectLst/>
              </a:rPr>
              <a:t>.</a:t>
            </a:r>
            <a:r>
              <a:rPr lang="en-US" sz="1600" dirty="0"/>
              <a:t/>
            </a:r>
            <a:br>
              <a:rPr lang="en-US" sz="1600" dirty="0"/>
            </a:br>
            <a:r>
              <a:rPr lang="en-US" sz="1600" b="0" i="0" dirty="0">
                <a:effectLst/>
              </a:rPr>
              <a:t>Poi </a:t>
            </a:r>
            <a:r>
              <a:rPr lang="en-US" sz="1600" b="0" i="0" dirty="0" err="1">
                <a:effectLst/>
              </a:rPr>
              <a:t>ritorna</a:t>
            </a:r>
            <a:r>
              <a:rPr lang="en-US" sz="1600" b="0" i="0" dirty="0">
                <a:effectLst/>
              </a:rPr>
              <a:t> in </a:t>
            </a:r>
            <a:r>
              <a:rPr lang="en-US" sz="1600" b="0" i="0" dirty="0" err="1">
                <a:effectLst/>
              </a:rPr>
              <a:t>quel</a:t>
            </a:r>
            <a:r>
              <a:rPr lang="en-US" sz="1600" b="0" i="0" dirty="0">
                <a:effectLst/>
              </a:rPr>
              <a:t> </a:t>
            </a:r>
            <a:r>
              <a:rPr lang="en-US" sz="1600" b="0" i="0" dirty="0" err="1">
                <a:effectLst/>
              </a:rPr>
              <a:t>posto</a:t>
            </a:r>
            <a:r>
              <a:rPr lang="en-US" sz="1600" b="0" i="0" dirty="0">
                <a:effectLst/>
              </a:rPr>
              <a:t> ci </a:t>
            </a:r>
            <a:r>
              <a:rPr lang="en-US" sz="1600" b="0" i="0" dirty="0" err="1">
                <a:effectLst/>
              </a:rPr>
              <a:t>sarà</a:t>
            </a:r>
            <a:r>
              <a:rPr lang="en-US" sz="1600" b="0" i="0" dirty="0">
                <a:effectLst/>
              </a:rPr>
              <a:t> una rosa e </a:t>
            </a:r>
            <a:r>
              <a:rPr lang="en-US" sz="1600" b="0" i="0" dirty="0" err="1">
                <a:effectLst/>
              </a:rPr>
              <a:t>sarà</a:t>
            </a:r>
            <a:r>
              <a:rPr lang="en-US" sz="1600" b="0" i="0" dirty="0">
                <a:effectLst/>
              </a:rPr>
              <a:t> Maggio</a:t>
            </a:r>
            <a:endParaRPr lang="en-US" sz="1600" dirty="0"/>
          </a:p>
        </p:txBody>
      </p:sp>
      <p:pic>
        <p:nvPicPr>
          <p:cNvPr id="2050" name="Picture 2" descr="Visualizza immagine di origine">
            <a:extLst>
              <a:ext uri="{FF2B5EF4-FFF2-40B4-BE49-F238E27FC236}">
                <a16:creationId xmlns:a16="http://schemas.microsoft.com/office/drawing/2014/main" id="{2C8AD28A-62B2-46DE-A647-06E46189B58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0714" r="14147" b="-1"/>
          <a:stretch/>
        </p:blipFill>
        <p:spPr bwMode="auto">
          <a:xfrm>
            <a:off x="7519416" y="10"/>
            <a:ext cx="4672584" cy="6857989"/>
          </a:xfrm>
          <a:prstGeom prst="rect">
            <a:avLst/>
          </a:prstGeom>
          <a:noFill/>
          <a:extLst>
            <a:ext uri="{909E8E84-426E-40DD-AFC4-6F175D3DCCD1}">
              <a14:hiddenFill xmlns:a14="http://schemas.microsoft.com/office/drawing/2010/main">
                <a:solidFill>
                  <a:srgbClr val="FFFFFF"/>
                </a:solidFill>
              </a14:hiddenFill>
            </a:ext>
          </a:extLst>
        </p:spPr>
      </p:pic>
      <p:sp>
        <p:nvSpPr>
          <p:cNvPr id="4" name="Segnaposto testo 3">
            <a:extLst>
              <a:ext uri="{FF2B5EF4-FFF2-40B4-BE49-F238E27FC236}">
                <a16:creationId xmlns:a16="http://schemas.microsoft.com/office/drawing/2014/main" id="{C25B2D99-4393-4C67-998D-38EF91450072}"/>
              </a:ext>
            </a:extLst>
          </p:cNvPr>
          <p:cNvSpPr>
            <a:spLocks noGrp="1"/>
          </p:cNvSpPr>
          <p:nvPr>
            <p:ph type="body" sz="half" idx="2"/>
          </p:nvPr>
        </p:nvSpPr>
        <p:spPr>
          <a:xfrm>
            <a:off x="530983" y="3020184"/>
            <a:ext cx="6257290" cy="4024125"/>
          </a:xfrm>
        </p:spPr>
        <p:txBody>
          <a:bodyPr vert="horz" lIns="91440" tIns="45720" rIns="91440" bIns="45720" rtlCol="0">
            <a:normAutofit/>
          </a:bodyPr>
          <a:lstStyle/>
          <a:p>
            <a:pPr indent="-228600">
              <a:buFont typeface="Arial" panose="020B0604020202020204" pitchFamily="34" charset="0"/>
              <a:buChar char="•"/>
            </a:pPr>
            <a:endParaRPr lang="en-US" dirty="0"/>
          </a:p>
          <a:p>
            <a:pPr marL="285750" indent="-228600">
              <a:buFont typeface="Arial" panose="020B0604020202020204" pitchFamily="34" charset="0"/>
              <a:buChar char="•"/>
            </a:pPr>
            <a:r>
              <a:rPr lang="en-US" dirty="0"/>
              <a:t>Qui il testo </a:t>
            </a:r>
            <a:r>
              <a:rPr lang="en-US" dirty="0" err="1"/>
              <a:t>vuole</a:t>
            </a:r>
            <a:r>
              <a:rPr lang="en-US" dirty="0"/>
              <a:t> dire </a:t>
            </a:r>
            <a:r>
              <a:rPr lang="en-US" dirty="0" err="1"/>
              <a:t>che</a:t>
            </a:r>
            <a:r>
              <a:rPr lang="en-US" dirty="0"/>
              <a:t> per il </a:t>
            </a:r>
            <a:r>
              <a:rPr lang="en-US" dirty="0" err="1"/>
              <a:t>ragazzo</a:t>
            </a:r>
            <a:r>
              <a:rPr lang="en-US" dirty="0"/>
              <a:t> non </a:t>
            </a:r>
            <a:r>
              <a:rPr lang="en-US" dirty="0" err="1"/>
              <a:t>c’è</a:t>
            </a:r>
            <a:r>
              <a:rPr lang="en-US" dirty="0"/>
              <a:t> </a:t>
            </a:r>
            <a:r>
              <a:rPr lang="en-US" dirty="0" err="1"/>
              <a:t>cosa</a:t>
            </a:r>
            <a:r>
              <a:rPr lang="en-US" dirty="0"/>
              <a:t> </a:t>
            </a:r>
            <a:r>
              <a:rPr lang="en-US" dirty="0" err="1"/>
              <a:t>più</a:t>
            </a:r>
            <a:r>
              <a:rPr lang="en-US" dirty="0"/>
              <a:t> </a:t>
            </a:r>
            <a:r>
              <a:rPr lang="en-US" dirty="0" err="1"/>
              <a:t>importante</a:t>
            </a:r>
            <a:r>
              <a:rPr lang="en-US" dirty="0"/>
              <a:t> </a:t>
            </a:r>
            <a:r>
              <a:rPr lang="en-US" dirty="0" err="1"/>
              <a:t>dell’amore</a:t>
            </a:r>
            <a:r>
              <a:rPr lang="en-US" dirty="0"/>
              <a:t> per una </a:t>
            </a:r>
            <a:r>
              <a:rPr lang="en-US" dirty="0" err="1"/>
              <a:t>ragazza</a:t>
            </a:r>
            <a:r>
              <a:rPr lang="en-US" dirty="0"/>
              <a:t> e secondo me le parole </a:t>
            </a:r>
            <a:r>
              <a:rPr lang="en-US" dirty="0" err="1"/>
              <a:t>che</a:t>
            </a:r>
            <a:r>
              <a:rPr lang="en-US" dirty="0"/>
              <a:t> </a:t>
            </a:r>
            <a:r>
              <a:rPr lang="en-US" dirty="0" err="1"/>
              <a:t>usa</a:t>
            </a:r>
            <a:r>
              <a:rPr lang="en-US" dirty="0"/>
              <a:t> </a:t>
            </a:r>
            <a:r>
              <a:rPr lang="en-US" dirty="0" err="1"/>
              <a:t>sono</a:t>
            </a:r>
            <a:r>
              <a:rPr lang="en-US" dirty="0"/>
              <a:t> molto belle e </a:t>
            </a:r>
            <a:r>
              <a:rPr lang="en-US" dirty="0" err="1"/>
              <a:t>hanno</a:t>
            </a:r>
            <a:r>
              <a:rPr lang="en-US" dirty="0"/>
              <a:t> una </a:t>
            </a:r>
            <a:r>
              <a:rPr lang="en-US" dirty="0" err="1"/>
              <a:t>valore</a:t>
            </a:r>
            <a:r>
              <a:rPr lang="en-US" dirty="0"/>
              <a:t> </a:t>
            </a:r>
            <a:r>
              <a:rPr lang="en-US" dirty="0" err="1"/>
              <a:t>affettivo</a:t>
            </a:r>
            <a:r>
              <a:rPr lang="en-US" dirty="0"/>
              <a:t> </a:t>
            </a:r>
            <a:r>
              <a:rPr lang="en-US" dirty="0" err="1"/>
              <a:t>importante</a:t>
            </a:r>
            <a:r>
              <a:rPr lang="en-US" dirty="0"/>
              <a:t>. La </a:t>
            </a:r>
            <a:r>
              <a:rPr lang="en-US" dirty="0" err="1"/>
              <a:t>gentilezza</a:t>
            </a:r>
            <a:r>
              <a:rPr lang="en-US" dirty="0"/>
              <a:t> </a:t>
            </a:r>
            <a:r>
              <a:rPr lang="en-US" dirty="0" err="1"/>
              <a:t>può</a:t>
            </a:r>
            <a:r>
              <a:rPr lang="en-US" dirty="0"/>
              <a:t> far </a:t>
            </a:r>
            <a:r>
              <a:rPr lang="en-US" dirty="0" err="1"/>
              <a:t>nascere</a:t>
            </a:r>
            <a:r>
              <a:rPr lang="en-US" dirty="0"/>
              <a:t> </a:t>
            </a:r>
            <a:r>
              <a:rPr lang="en-US" dirty="0" err="1"/>
              <a:t>anche</a:t>
            </a:r>
            <a:r>
              <a:rPr lang="en-US" dirty="0"/>
              <a:t> </a:t>
            </a:r>
            <a:r>
              <a:rPr lang="en-US" dirty="0" err="1"/>
              <a:t>l’amore</a:t>
            </a:r>
            <a:r>
              <a:rPr lang="en-US" dirty="0"/>
              <a:t>, ma </a:t>
            </a:r>
            <a:r>
              <a:rPr lang="en-US" dirty="0" err="1"/>
              <a:t>l’amore</a:t>
            </a:r>
            <a:r>
              <a:rPr lang="en-US" dirty="0"/>
              <a:t> non </a:t>
            </a:r>
            <a:r>
              <a:rPr lang="en-US" dirty="0" err="1"/>
              <a:t>può</a:t>
            </a:r>
            <a:r>
              <a:rPr lang="en-US" dirty="0"/>
              <a:t> </a:t>
            </a:r>
            <a:r>
              <a:rPr lang="en-US" dirty="0" err="1"/>
              <a:t>nascere</a:t>
            </a:r>
            <a:r>
              <a:rPr lang="en-US" dirty="0"/>
              <a:t> con la </a:t>
            </a:r>
            <a:r>
              <a:rPr lang="en-US" dirty="0" err="1"/>
              <a:t>cattiveria</a:t>
            </a:r>
            <a:r>
              <a:rPr lang="en-US" dirty="0"/>
              <a:t> e con </a:t>
            </a:r>
            <a:r>
              <a:rPr lang="en-US" dirty="0" err="1"/>
              <a:t>l’egoismo</a:t>
            </a:r>
            <a:r>
              <a:rPr lang="en-US" dirty="0"/>
              <a:t>: </a:t>
            </a:r>
            <a:r>
              <a:rPr lang="en-US" dirty="0" err="1"/>
              <a:t>bisogna</a:t>
            </a:r>
            <a:r>
              <a:rPr lang="en-US" dirty="0"/>
              <a:t> </a:t>
            </a:r>
            <a:r>
              <a:rPr lang="en-US" dirty="0" err="1"/>
              <a:t>poter</a:t>
            </a:r>
            <a:r>
              <a:rPr lang="en-US" dirty="0"/>
              <a:t> </a:t>
            </a:r>
            <a:r>
              <a:rPr lang="en-US" dirty="0" err="1"/>
              <a:t>condividere</a:t>
            </a:r>
            <a:r>
              <a:rPr lang="en-US" dirty="0"/>
              <a:t> </a:t>
            </a:r>
            <a:r>
              <a:rPr lang="en-US" dirty="0" err="1"/>
              <a:t>i</a:t>
            </a:r>
            <a:r>
              <a:rPr lang="en-US" dirty="0"/>
              <a:t> </a:t>
            </a:r>
            <a:r>
              <a:rPr lang="en-US" dirty="0" err="1"/>
              <a:t>propri</a:t>
            </a:r>
            <a:r>
              <a:rPr lang="en-US" dirty="0"/>
              <a:t> </a:t>
            </a:r>
            <a:r>
              <a:rPr lang="en-US" dirty="0" err="1"/>
              <a:t>ricordi</a:t>
            </a:r>
            <a:r>
              <a:rPr lang="en-US" dirty="0"/>
              <a:t>, le </a:t>
            </a:r>
            <a:r>
              <a:rPr lang="en-US" dirty="0" err="1"/>
              <a:t>proprie</a:t>
            </a:r>
            <a:r>
              <a:rPr lang="en-US" dirty="0"/>
              <a:t> </a:t>
            </a:r>
            <a:r>
              <a:rPr lang="en-US" dirty="0" err="1"/>
              <a:t>sofferenze</a:t>
            </a:r>
            <a:r>
              <a:rPr lang="en-US" dirty="0"/>
              <a:t> e le </a:t>
            </a:r>
            <a:r>
              <a:rPr lang="en-US" dirty="0" err="1"/>
              <a:t>proprie</a:t>
            </a:r>
            <a:r>
              <a:rPr lang="en-US" dirty="0"/>
              <a:t> </a:t>
            </a:r>
            <a:r>
              <a:rPr lang="en-US" dirty="0" err="1"/>
              <a:t>gioie</a:t>
            </a:r>
            <a:r>
              <a:rPr lang="en-US" dirty="0"/>
              <a:t> con una persona.</a:t>
            </a:r>
          </a:p>
          <a:p>
            <a:pPr marL="285750" indent="-228600">
              <a:buFont typeface="Arial" panose="020B0604020202020204" pitchFamily="34" charset="0"/>
              <a:buChar char="•"/>
            </a:pPr>
            <a:r>
              <a:rPr lang="en-US" dirty="0"/>
              <a:t>Poi continua </a:t>
            </a:r>
            <a:r>
              <a:rPr lang="en-US" dirty="0" err="1"/>
              <a:t>dicendo</a:t>
            </a:r>
            <a:r>
              <a:rPr lang="en-US" dirty="0"/>
              <a:t> </a:t>
            </a:r>
            <a:r>
              <a:rPr lang="en-US" dirty="0" err="1"/>
              <a:t>che</a:t>
            </a:r>
            <a:r>
              <a:rPr lang="en-US" dirty="0"/>
              <a:t> </a:t>
            </a:r>
            <a:r>
              <a:rPr lang="en-US" dirty="0" err="1"/>
              <a:t>dalle</a:t>
            </a:r>
            <a:r>
              <a:rPr lang="en-US" dirty="0"/>
              <a:t> </a:t>
            </a:r>
            <a:r>
              <a:rPr lang="en-US" dirty="0" err="1"/>
              <a:t>esperienze</a:t>
            </a:r>
            <a:r>
              <a:rPr lang="en-US" dirty="0"/>
              <a:t> </a:t>
            </a:r>
            <a:r>
              <a:rPr lang="en-US" dirty="0" err="1"/>
              <a:t>tristi</a:t>
            </a:r>
            <a:r>
              <a:rPr lang="en-US" dirty="0"/>
              <a:t> </a:t>
            </a:r>
            <a:r>
              <a:rPr lang="en-US" dirty="0" err="1"/>
              <a:t>può</a:t>
            </a:r>
            <a:r>
              <a:rPr lang="en-US" dirty="0"/>
              <a:t> </a:t>
            </a:r>
            <a:r>
              <a:rPr lang="en-US" dirty="0" err="1"/>
              <a:t>nascere</a:t>
            </a:r>
            <a:r>
              <a:rPr lang="en-US" dirty="0"/>
              <a:t> </a:t>
            </a:r>
            <a:r>
              <a:rPr lang="en-US" dirty="0" err="1"/>
              <a:t>qualcosa</a:t>
            </a:r>
            <a:r>
              <a:rPr lang="en-US" dirty="0"/>
              <a:t> di </a:t>
            </a:r>
            <a:r>
              <a:rPr lang="en-US" dirty="0" err="1"/>
              <a:t>straordinario</a:t>
            </a:r>
            <a:r>
              <a:rPr lang="en-US" dirty="0"/>
              <a:t>, in </a:t>
            </a:r>
            <a:r>
              <a:rPr lang="en-US" dirty="0" err="1"/>
              <a:t>questo</a:t>
            </a:r>
            <a:r>
              <a:rPr lang="en-US" dirty="0"/>
              <a:t> </a:t>
            </a:r>
            <a:r>
              <a:rPr lang="en-US" dirty="0" err="1"/>
              <a:t>caso</a:t>
            </a:r>
            <a:r>
              <a:rPr lang="en-US" dirty="0"/>
              <a:t> un </a:t>
            </a:r>
            <a:r>
              <a:rPr lang="en-US" dirty="0" err="1"/>
              <a:t>fiore</a:t>
            </a:r>
            <a:r>
              <a:rPr lang="en-US" dirty="0"/>
              <a:t>, </a:t>
            </a:r>
            <a:r>
              <a:rPr lang="en-US" dirty="0" err="1"/>
              <a:t>simbolo</a:t>
            </a:r>
            <a:r>
              <a:rPr lang="en-US" dirty="0"/>
              <a:t> </a:t>
            </a:r>
            <a:r>
              <a:rPr lang="en-US" dirty="0" err="1"/>
              <a:t>dell’amore</a:t>
            </a:r>
            <a:r>
              <a:rPr lang="en-US" dirty="0"/>
              <a:t>. Il </a:t>
            </a:r>
            <a:r>
              <a:rPr lang="en-US" dirty="0" err="1"/>
              <a:t>fiore</a:t>
            </a:r>
            <a:r>
              <a:rPr lang="en-US" dirty="0"/>
              <a:t>, </a:t>
            </a:r>
            <a:r>
              <a:rPr lang="en-US" dirty="0" err="1"/>
              <a:t>però</a:t>
            </a:r>
            <a:r>
              <a:rPr lang="en-US" dirty="0"/>
              <a:t>, </a:t>
            </a:r>
            <a:r>
              <a:rPr lang="en-US" dirty="0" err="1"/>
              <a:t>viene</a:t>
            </a:r>
            <a:r>
              <a:rPr lang="en-US" dirty="0"/>
              <a:t> </a:t>
            </a:r>
            <a:r>
              <a:rPr lang="en-US" dirty="0" err="1"/>
              <a:t>speso</a:t>
            </a:r>
            <a:r>
              <a:rPr lang="en-US" dirty="0"/>
              <a:t> </a:t>
            </a:r>
            <a:r>
              <a:rPr lang="en-US" dirty="0" err="1"/>
              <a:t>utilizzato</a:t>
            </a:r>
            <a:r>
              <a:rPr lang="en-US" dirty="0"/>
              <a:t> </a:t>
            </a:r>
            <a:r>
              <a:rPr lang="en-US" dirty="0" err="1"/>
              <a:t>nelle</a:t>
            </a:r>
            <a:r>
              <a:rPr lang="en-US" dirty="0"/>
              <a:t> </a:t>
            </a:r>
            <a:r>
              <a:rPr lang="en-US" dirty="0" err="1"/>
              <a:t>manifestazioni</a:t>
            </a:r>
            <a:r>
              <a:rPr lang="en-US" dirty="0"/>
              <a:t> </a:t>
            </a:r>
            <a:r>
              <a:rPr lang="en-US" dirty="0" err="1"/>
              <a:t>scolastiche</a:t>
            </a:r>
            <a:r>
              <a:rPr lang="en-US" dirty="0"/>
              <a:t> </a:t>
            </a:r>
            <a:r>
              <a:rPr lang="en-US" dirty="0" err="1"/>
              <a:t>sulla</a:t>
            </a:r>
            <a:r>
              <a:rPr lang="en-US" dirty="0"/>
              <a:t> </a:t>
            </a:r>
            <a:r>
              <a:rPr lang="en-US" dirty="0" err="1"/>
              <a:t>gentilezza</a:t>
            </a:r>
            <a:r>
              <a:rPr lang="en-US" dirty="0"/>
              <a:t> e </a:t>
            </a:r>
            <a:r>
              <a:rPr lang="en-US" dirty="0" err="1"/>
              <a:t>quindi</a:t>
            </a:r>
            <a:r>
              <a:rPr lang="en-US" dirty="0"/>
              <a:t> </a:t>
            </a:r>
            <a:r>
              <a:rPr lang="en-US" dirty="0" err="1"/>
              <a:t>può</a:t>
            </a:r>
            <a:r>
              <a:rPr lang="en-US" dirty="0"/>
              <a:t> </a:t>
            </a:r>
            <a:r>
              <a:rPr lang="en-US" dirty="0" err="1"/>
              <a:t>avere</a:t>
            </a:r>
            <a:r>
              <a:rPr lang="en-US" dirty="0"/>
              <a:t> </a:t>
            </a:r>
            <a:r>
              <a:rPr lang="en-US" dirty="0" err="1"/>
              <a:t>diversi</a:t>
            </a:r>
            <a:r>
              <a:rPr lang="en-US" dirty="0"/>
              <a:t> </a:t>
            </a:r>
            <a:r>
              <a:rPr lang="en-US" dirty="0" err="1"/>
              <a:t>significati</a:t>
            </a:r>
            <a:r>
              <a:rPr lang="en-US" dirty="0"/>
              <a:t>.</a:t>
            </a:r>
          </a:p>
        </p:txBody>
      </p:sp>
      <p:cxnSp>
        <p:nvCxnSpPr>
          <p:cNvPr id="7" name="Connettore diritto 6">
            <a:extLst>
              <a:ext uri="{FF2B5EF4-FFF2-40B4-BE49-F238E27FC236}">
                <a16:creationId xmlns:a16="http://schemas.microsoft.com/office/drawing/2014/main" id="{3635DA7A-A8B4-4386-88FB-C75C1778D2EF}"/>
              </a:ext>
            </a:extLst>
          </p:cNvPr>
          <p:cNvCxnSpPr>
            <a:cxnSpLocks/>
          </p:cNvCxnSpPr>
          <p:nvPr/>
        </p:nvCxnSpPr>
        <p:spPr>
          <a:xfrm>
            <a:off x="1189608" y="3020184"/>
            <a:ext cx="4793942" cy="0"/>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5289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hade val="98000"/>
                <a:satMod val="150000"/>
                <a:lumMod val="102000"/>
              </a:schemeClr>
            </a:gs>
            <a:gs pos="50000">
              <a:schemeClr val="bg1">
                <a:tint val="98000"/>
                <a:shade val="90000"/>
                <a:satMod val="13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5A2C6A-5E09-40CC-BCED-F3B5DD8EB922}"/>
              </a:ext>
            </a:extLst>
          </p:cNvPr>
          <p:cNvSpPr>
            <a:spLocks noGrp="1"/>
          </p:cNvSpPr>
          <p:nvPr>
            <p:ph type="ctrTitle"/>
          </p:nvPr>
        </p:nvSpPr>
        <p:spPr>
          <a:xfrm>
            <a:off x="792483" y="821265"/>
            <a:ext cx="6098705" cy="5222117"/>
          </a:xfrm>
        </p:spPr>
        <p:txBody>
          <a:bodyPr anchor="ctr">
            <a:normAutofit/>
          </a:bodyPr>
          <a:lstStyle/>
          <a:p>
            <a:pPr algn="r"/>
            <a:r>
              <a:rPr lang="it-IT" sz="3800">
                <a:hlinkClick r:id="rId2"/>
              </a:rPr>
              <a:t>https://www.bing.com/videos/search?q=poesia+senza+veli+youtube&amp;docid=608050701014532879&amp;mid=C5BE7D6BCA2A4DCBFA59C5BE7D6BCA2A4DCBFA59&amp;view=detail&amp;FORM=VIRE</a:t>
            </a:r>
            <a:endParaRPr lang="it-IT" sz="3800"/>
          </a:p>
        </p:txBody>
      </p:sp>
      <p:sp>
        <p:nvSpPr>
          <p:cNvPr id="3" name="Sottotitolo 2">
            <a:extLst>
              <a:ext uri="{FF2B5EF4-FFF2-40B4-BE49-F238E27FC236}">
                <a16:creationId xmlns:a16="http://schemas.microsoft.com/office/drawing/2014/main" id="{376E31FD-2B00-4A26-8062-D5B455FCF807}"/>
              </a:ext>
            </a:extLst>
          </p:cNvPr>
          <p:cNvSpPr>
            <a:spLocks noGrp="1"/>
          </p:cNvSpPr>
          <p:nvPr>
            <p:ph type="subTitle" idx="1"/>
          </p:nvPr>
        </p:nvSpPr>
        <p:spPr>
          <a:xfrm>
            <a:off x="7903028" y="821265"/>
            <a:ext cx="3265713" cy="5222117"/>
          </a:xfrm>
        </p:spPr>
        <p:txBody>
          <a:bodyPr anchor="ctr">
            <a:normAutofit/>
          </a:bodyPr>
          <a:lstStyle/>
          <a:p>
            <a:r>
              <a:rPr lang="it-IT"/>
              <a:t>Link del video di ‘’Poesia senza veli’’ youtube</a:t>
            </a:r>
            <a:endParaRPr lang="it-IT" dirty="0"/>
          </a:p>
        </p:txBody>
      </p:sp>
    </p:spTree>
    <p:extLst>
      <p:ext uri="{BB962C8B-B14F-4D97-AF65-F5344CB8AC3E}">
        <p14:creationId xmlns:p14="http://schemas.microsoft.com/office/powerpoint/2010/main" val="3749768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44B626-112D-4238-8216-162073C4846C}"/>
              </a:ext>
            </a:extLst>
          </p:cNvPr>
          <p:cNvSpPr>
            <a:spLocks noGrp="1"/>
          </p:cNvSpPr>
          <p:nvPr>
            <p:ph type="ctrTitle"/>
          </p:nvPr>
        </p:nvSpPr>
        <p:spPr>
          <a:xfrm>
            <a:off x="643466" y="753626"/>
            <a:ext cx="5334930" cy="3004145"/>
          </a:xfrm>
        </p:spPr>
        <p:txBody>
          <a:bodyPr>
            <a:normAutofit/>
          </a:bodyPr>
          <a:lstStyle/>
          <a:p>
            <a:r>
              <a:rPr lang="it-IT" b="1" dirty="0">
                <a:ln w="9525">
                  <a:solidFill>
                    <a:schemeClr val="bg1"/>
                  </a:solidFill>
                  <a:prstDash val="solid"/>
                </a:ln>
                <a:effectLst>
                  <a:outerShdw blurRad="60007" dist="200025" dir="15000000" sy="30000" kx="-1800000" algn="bl" rotWithShape="0">
                    <a:prstClr val="black">
                      <a:alpha val="32000"/>
                    </a:prstClr>
                  </a:outerShdw>
                </a:effectLst>
              </a:rPr>
              <a:t>Grazie per l’attenzione</a:t>
            </a:r>
          </a:p>
        </p:txBody>
      </p:sp>
      <p:sp>
        <p:nvSpPr>
          <p:cNvPr id="3" name="Sottotitolo 2">
            <a:extLst>
              <a:ext uri="{FF2B5EF4-FFF2-40B4-BE49-F238E27FC236}">
                <a16:creationId xmlns:a16="http://schemas.microsoft.com/office/drawing/2014/main" id="{0F0392F1-D70D-4CA2-A26C-4CDDD2DF7187}"/>
              </a:ext>
            </a:extLst>
          </p:cNvPr>
          <p:cNvSpPr>
            <a:spLocks noGrp="1"/>
          </p:cNvSpPr>
          <p:nvPr>
            <p:ph type="subTitle" idx="1"/>
          </p:nvPr>
        </p:nvSpPr>
        <p:spPr>
          <a:xfrm>
            <a:off x="643465" y="3849845"/>
            <a:ext cx="5334931" cy="2189214"/>
          </a:xfrm>
        </p:spPr>
        <p:txBody>
          <a:bodyPr>
            <a:normAutofit/>
          </a:bodyPr>
          <a:lstStyle/>
          <a:p>
            <a:r>
              <a:rPr lang="it-IT" dirty="0"/>
              <a:t>Linda Occari 2^B</a:t>
            </a:r>
          </a:p>
        </p:txBody>
      </p:sp>
      <p:pic>
        <p:nvPicPr>
          <p:cNvPr id="1026" name="Picture 2">
            <a:extLst>
              <a:ext uri="{FF2B5EF4-FFF2-40B4-BE49-F238E27FC236}">
                <a16:creationId xmlns:a16="http://schemas.microsoft.com/office/drawing/2014/main" id="{1EAD80E2-4C8E-421B-BC32-FF6DE16D482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36" r="853" b="1"/>
          <a:stretch/>
        </p:blipFill>
        <p:spPr bwMode="auto">
          <a:xfrm>
            <a:off x="6595884" y="57974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555139"/>
      </p:ext>
    </p:extLst>
  </p:cSld>
  <p:clrMapOvr>
    <a:masterClrMapping/>
  </p:clrMapOvr>
</p:sld>
</file>

<file path=ppt/theme/theme1.xml><?xml version="1.0" encoding="utf-8"?>
<a:theme xmlns:a="http://schemas.openxmlformats.org/drawingml/2006/main" name="Scia di vapore">
  <a:themeElements>
    <a:clrScheme name="Scia di vapore">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Scia di vapore">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cia di vapore">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TM04033937[[fn=Scia di vapore]]</Template>
  <TotalTime>9</TotalTime>
  <Words>418</Words>
  <Application>Microsoft Office PowerPoint</Application>
  <PresentationFormat>Widescreen</PresentationFormat>
  <Paragraphs>42</Paragraphs>
  <Slides>9</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9</vt:i4>
      </vt:variant>
    </vt:vector>
  </HeadingPairs>
  <TitlesOfParts>
    <vt:vector size="13" baseType="lpstr">
      <vt:lpstr>Arial</vt:lpstr>
      <vt:lpstr>Century Gothic</vt:lpstr>
      <vt:lpstr>zonapro</vt:lpstr>
      <vt:lpstr>Scia di vapore</vt:lpstr>
      <vt:lpstr>Gentilezza in musica </vt:lpstr>
      <vt:lpstr>Canzone: Poesia senza veli</vt:lpstr>
      <vt:lpstr>Il titolo: ‘’poesia senza veli’’</vt:lpstr>
      <vt:lpstr>Il testo</vt:lpstr>
      <vt:lpstr>La gentilezza nelle parole del testo</vt:lpstr>
      <vt:lpstr>Frasi sulla gentilezza nel testo</vt:lpstr>
      <vt:lpstr>E sei il diamante più raro, per me sei questo, Per me sei questo e altro E non nascondere le lacrime, che tanto scendono in basso Tu falle cadere fino a che non diventano fango. Poi ritorna in quel posto ci sarà una rosa e sarà Maggio</vt:lpstr>
      <vt:lpstr>https://www.bing.com/videos/search?q=poesia+senza+veli+youtube&amp;docid=608050701014532879&amp;mid=C5BE7D6BCA2A4DCBFA59C5BE7D6BCA2A4DCBFA59&amp;view=detail&amp;FORM=VIRE</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Gentilezza in musica</dc:title>
  <dc:creator>Marco Occari</dc:creator>
  <cp:lastModifiedBy>acer</cp:lastModifiedBy>
  <cp:revision>6</cp:revision>
  <dcterms:created xsi:type="dcterms:W3CDTF">2020-11-15T14:57:10Z</dcterms:created>
  <dcterms:modified xsi:type="dcterms:W3CDTF">2020-11-19T22:12:06Z</dcterms:modified>
</cp:coreProperties>
</file>